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sldIdLst>
    <p:sldId id="256" r:id="rId2"/>
    <p:sldId id="349" r:id="rId3"/>
    <p:sldId id="351" r:id="rId4"/>
    <p:sldId id="359" r:id="rId5"/>
    <p:sldId id="360" r:id="rId6"/>
    <p:sldId id="353" r:id="rId7"/>
    <p:sldId id="355" r:id="rId8"/>
    <p:sldId id="356" r:id="rId9"/>
    <p:sldId id="357" r:id="rId10"/>
    <p:sldId id="350" r:id="rId11"/>
    <p:sldId id="361" r:id="rId12"/>
    <p:sldId id="362" r:id="rId13"/>
    <p:sldId id="354" r:id="rId14"/>
    <p:sldId id="358" r:id="rId15"/>
    <p:sldId id="352" r:id="rId16"/>
    <p:sldId id="335" r:id="rId17"/>
    <p:sldId id="363" r:id="rId18"/>
    <p:sldId id="365" r:id="rId19"/>
  </p:sldIdLst>
  <p:sldSz cx="9144000" cy="6858000" type="screen4x3"/>
  <p:notesSz cx="6858000" cy="9144000"/>
  <p:defaultTextStyle>
    <a:defPPr>
      <a:defRPr lang="sl-SI"/>
    </a:defPPr>
    <a:lvl1pPr algn="l" rtl="0" fontAlgn="base">
      <a:spcBef>
        <a:spcPct val="20000"/>
      </a:spcBef>
      <a:spcAft>
        <a:spcPct val="0"/>
      </a:spcAft>
      <a:buClr>
        <a:schemeClr val="accent1"/>
      </a:buClr>
      <a:buFont typeface="Wingdings" pitchFamily="2" charset="2"/>
      <a:buChar char="n"/>
      <a:defRPr sz="3000" kern="1200">
        <a:solidFill>
          <a:schemeClr val="tx1"/>
        </a:solidFill>
        <a:latin typeface="Tahoma" pitchFamily="34" charset="0"/>
        <a:ea typeface="+mn-ea"/>
        <a:cs typeface="+mn-cs"/>
      </a:defRPr>
    </a:lvl1pPr>
    <a:lvl2pPr marL="457200" algn="l" rtl="0" fontAlgn="base">
      <a:spcBef>
        <a:spcPct val="20000"/>
      </a:spcBef>
      <a:spcAft>
        <a:spcPct val="0"/>
      </a:spcAft>
      <a:buClr>
        <a:schemeClr val="accent1"/>
      </a:buClr>
      <a:buFont typeface="Wingdings" pitchFamily="2" charset="2"/>
      <a:buChar char="n"/>
      <a:defRPr sz="3000" kern="1200">
        <a:solidFill>
          <a:schemeClr val="tx1"/>
        </a:solidFill>
        <a:latin typeface="Tahoma" pitchFamily="34" charset="0"/>
        <a:ea typeface="+mn-ea"/>
        <a:cs typeface="+mn-cs"/>
      </a:defRPr>
    </a:lvl2pPr>
    <a:lvl3pPr marL="914400" algn="l" rtl="0" fontAlgn="base">
      <a:spcBef>
        <a:spcPct val="20000"/>
      </a:spcBef>
      <a:spcAft>
        <a:spcPct val="0"/>
      </a:spcAft>
      <a:buClr>
        <a:schemeClr val="accent1"/>
      </a:buClr>
      <a:buFont typeface="Wingdings" pitchFamily="2" charset="2"/>
      <a:buChar char="n"/>
      <a:defRPr sz="3000" kern="1200">
        <a:solidFill>
          <a:schemeClr val="tx1"/>
        </a:solidFill>
        <a:latin typeface="Tahoma" pitchFamily="34" charset="0"/>
        <a:ea typeface="+mn-ea"/>
        <a:cs typeface="+mn-cs"/>
      </a:defRPr>
    </a:lvl3pPr>
    <a:lvl4pPr marL="1371600" algn="l" rtl="0" fontAlgn="base">
      <a:spcBef>
        <a:spcPct val="20000"/>
      </a:spcBef>
      <a:spcAft>
        <a:spcPct val="0"/>
      </a:spcAft>
      <a:buClr>
        <a:schemeClr val="accent1"/>
      </a:buClr>
      <a:buFont typeface="Wingdings" pitchFamily="2" charset="2"/>
      <a:buChar char="n"/>
      <a:defRPr sz="3000" kern="1200">
        <a:solidFill>
          <a:schemeClr val="tx1"/>
        </a:solidFill>
        <a:latin typeface="Tahoma" pitchFamily="34" charset="0"/>
        <a:ea typeface="+mn-ea"/>
        <a:cs typeface="+mn-cs"/>
      </a:defRPr>
    </a:lvl4pPr>
    <a:lvl5pPr marL="1828800" algn="l" rtl="0" fontAlgn="base">
      <a:spcBef>
        <a:spcPct val="20000"/>
      </a:spcBef>
      <a:spcAft>
        <a:spcPct val="0"/>
      </a:spcAft>
      <a:buClr>
        <a:schemeClr val="accent1"/>
      </a:buClr>
      <a:buFont typeface="Wingdings" pitchFamily="2" charset="2"/>
      <a:buChar char="n"/>
      <a:defRPr sz="3000" kern="1200">
        <a:solidFill>
          <a:schemeClr val="tx1"/>
        </a:solidFill>
        <a:latin typeface="Tahoma" pitchFamily="34" charset="0"/>
        <a:ea typeface="+mn-ea"/>
        <a:cs typeface="+mn-cs"/>
      </a:defRPr>
    </a:lvl5pPr>
    <a:lvl6pPr marL="2286000" algn="l" defTabSz="914400" rtl="0" eaLnBrk="1" latinLnBrk="0" hangingPunct="1">
      <a:defRPr sz="3000" kern="1200">
        <a:solidFill>
          <a:schemeClr val="tx1"/>
        </a:solidFill>
        <a:latin typeface="Tahoma" pitchFamily="34" charset="0"/>
        <a:ea typeface="+mn-ea"/>
        <a:cs typeface="+mn-cs"/>
      </a:defRPr>
    </a:lvl6pPr>
    <a:lvl7pPr marL="2743200" algn="l" defTabSz="914400" rtl="0" eaLnBrk="1" latinLnBrk="0" hangingPunct="1">
      <a:defRPr sz="3000" kern="1200">
        <a:solidFill>
          <a:schemeClr val="tx1"/>
        </a:solidFill>
        <a:latin typeface="Tahoma" pitchFamily="34" charset="0"/>
        <a:ea typeface="+mn-ea"/>
        <a:cs typeface="+mn-cs"/>
      </a:defRPr>
    </a:lvl7pPr>
    <a:lvl8pPr marL="3200400" algn="l" defTabSz="914400" rtl="0" eaLnBrk="1" latinLnBrk="0" hangingPunct="1">
      <a:defRPr sz="3000" kern="1200">
        <a:solidFill>
          <a:schemeClr val="tx1"/>
        </a:solidFill>
        <a:latin typeface="Tahoma" pitchFamily="34" charset="0"/>
        <a:ea typeface="+mn-ea"/>
        <a:cs typeface="+mn-cs"/>
      </a:defRPr>
    </a:lvl8pPr>
    <a:lvl9pPr marL="3657600" algn="l" defTabSz="914400" rtl="0" eaLnBrk="1" latinLnBrk="0" hangingPunct="1">
      <a:defRPr sz="30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0000"/>
    <a:srgbClr val="000066"/>
    <a:srgbClr val="FF7C80"/>
    <a:srgbClr val="FF99CC"/>
    <a:srgbClr val="003399"/>
    <a:srgbClr val="663300"/>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67" autoAdjust="0"/>
    <p:restoredTop sz="94650" autoAdjust="0"/>
  </p:normalViewPr>
  <p:slideViewPr>
    <p:cSldViewPr>
      <p:cViewPr>
        <p:scale>
          <a:sx n="75" d="100"/>
          <a:sy n="75" d="100"/>
        </p:scale>
        <p:origin x="-1044" y="-4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Arial" charset="0"/>
              </a:defRPr>
            </a:lvl1pPr>
          </a:lstStyle>
          <a:p>
            <a:pPr>
              <a:defRPr/>
            </a:pPr>
            <a:endParaRPr lang="sl-SI"/>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Arial" charset="0"/>
              </a:defRPr>
            </a:lvl1pPr>
          </a:lstStyle>
          <a:p>
            <a:pPr>
              <a:defRPr/>
            </a:pPr>
            <a:endParaRPr lang="sl-SI"/>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Arial" charset="0"/>
              </a:defRPr>
            </a:lvl1pPr>
          </a:lstStyle>
          <a:p>
            <a:pPr>
              <a:defRPr/>
            </a:pPr>
            <a:endParaRPr lang="sl-SI"/>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Arial" charset="0"/>
              </a:defRPr>
            </a:lvl1pPr>
          </a:lstStyle>
          <a:p>
            <a:pPr>
              <a:defRPr/>
            </a:pPr>
            <a:fld id="{407617FD-BF90-4D4E-AE60-266820E2C46C}" type="slidenum">
              <a:rPr lang="sl-SI"/>
              <a:pPr>
                <a:defRPr/>
              </a:pPr>
              <a:t>‹#›</a:t>
            </a:fld>
            <a:endParaRPr lang="sl-SI"/>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1FC7FCB8-93FF-4D35-B7AA-CD5D97F14F34}" type="slidenum">
              <a:rPr lang="sl-SI" smtClean="0"/>
              <a:pPr/>
              <a:t>1</a:t>
            </a:fld>
            <a:endParaRPr lang="sl-SI"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sl-SI"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Freeform 7"/>
          <p:cNvSpPr>
            <a:spLocks noChangeArrowheads="1"/>
          </p:cNvSpPr>
          <p:nvPr/>
        </p:nvSpPr>
        <p:spPr bwMode="auto">
          <a:xfrm>
            <a:off x="533400" y="838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rnd" cmpd="sng">
            <a:solidFill>
              <a:srgbClr val="000080"/>
            </a:solidFill>
            <a:prstDash val="sysDot"/>
            <a:miter lim="800000"/>
            <a:headEnd/>
            <a:tailEnd/>
          </a:ln>
        </p:spPr>
        <p:txBody>
          <a:bodyPr/>
          <a:lstStyle/>
          <a:p>
            <a:pPr>
              <a:defRPr/>
            </a:pPr>
            <a:endParaRPr lang="sl-SI"/>
          </a:p>
        </p:txBody>
      </p:sp>
      <p:sp>
        <p:nvSpPr>
          <p:cNvPr id="5" name="Line 8"/>
          <p:cNvSpPr>
            <a:spLocks noChangeShapeType="1"/>
          </p:cNvSpPr>
          <p:nvPr/>
        </p:nvSpPr>
        <p:spPr bwMode="auto">
          <a:xfrm>
            <a:off x="2514600" y="3886200"/>
            <a:ext cx="5521325" cy="0"/>
          </a:xfrm>
          <a:prstGeom prst="line">
            <a:avLst/>
          </a:prstGeom>
          <a:noFill/>
          <a:ln w="15875" cap="rnd">
            <a:solidFill>
              <a:srgbClr val="000080"/>
            </a:solidFill>
            <a:prstDash val="sysDot"/>
            <a:round/>
            <a:headEnd/>
            <a:tailEnd/>
          </a:ln>
          <a:effectLst/>
        </p:spPr>
        <p:txBody>
          <a:bodyPr/>
          <a:lstStyle/>
          <a:p>
            <a:pPr>
              <a:defRPr/>
            </a:pPr>
            <a:endParaRPr lang="sl-SI"/>
          </a:p>
        </p:txBody>
      </p:sp>
      <p:sp>
        <p:nvSpPr>
          <p:cNvPr id="61442" name="Rectangle 2"/>
          <p:cNvSpPr>
            <a:spLocks noGrp="1" noChangeArrowheads="1"/>
          </p:cNvSpPr>
          <p:nvPr>
            <p:ph type="ctrTitle"/>
          </p:nvPr>
        </p:nvSpPr>
        <p:spPr>
          <a:xfrm>
            <a:off x="685800" y="1066800"/>
            <a:ext cx="7623175" cy="1752600"/>
          </a:xfrm>
        </p:spPr>
        <p:txBody>
          <a:bodyPr/>
          <a:lstStyle>
            <a:lvl1pPr>
              <a:defRPr sz="4400"/>
            </a:lvl1pPr>
          </a:lstStyle>
          <a:p>
            <a:r>
              <a:rPr lang="sl-SI" altLang="en-US"/>
              <a:t>Slovarji in govorci: kot pes in mačka? </a:t>
            </a:r>
          </a:p>
        </p:txBody>
      </p:sp>
      <p:sp>
        <p:nvSpPr>
          <p:cNvPr id="61443" name="Rectangle 3"/>
          <p:cNvSpPr>
            <a:spLocks noGrp="1" noChangeArrowheads="1"/>
          </p:cNvSpPr>
          <p:nvPr>
            <p:ph type="subTitle" idx="1"/>
          </p:nvPr>
        </p:nvSpPr>
        <p:spPr>
          <a:xfrm>
            <a:off x="2590800" y="3886200"/>
            <a:ext cx="5943600" cy="1752600"/>
          </a:xfrm>
        </p:spPr>
        <p:txBody>
          <a:bodyPr/>
          <a:lstStyle>
            <a:lvl1pPr marL="0" indent="0">
              <a:buFont typeface="Wingdings" pitchFamily="2" charset="2"/>
              <a:buNone/>
              <a:defRPr sz="2800"/>
            </a:lvl1pPr>
          </a:lstStyle>
          <a:p>
            <a:r>
              <a:rPr lang="sl-SI" altLang="en-US"/>
              <a:t>Marko Stabej</a:t>
            </a:r>
          </a:p>
          <a:p>
            <a:r>
              <a:rPr lang="sl-SI" altLang="en-US"/>
              <a:t>marko.stabej@ff.uni-lj.</a:t>
            </a:r>
            <a:r>
              <a:rPr lang="en-US" altLang="en-US"/>
              <a:t>s</a:t>
            </a:r>
            <a:r>
              <a:rPr lang="sl-SI" altLang="en-US"/>
              <a:t>i</a:t>
            </a:r>
          </a:p>
          <a:p>
            <a:r>
              <a:rPr lang="sl-SI" altLang="en-US"/>
              <a:t>Ljubljana, 6. 2. 2009</a:t>
            </a:r>
          </a:p>
        </p:txBody>
      </p:sp>
      <p:sp>
        <p:nvSpPr>
          <p:cNvPr id="6" name="Rectangle 4"/>
          <p:cNvSpPr>
            <a:spLocks noGrp="1" noChangeArrowheads="1"/>
          </p:cNvSpPr>
          <p:nvPr>
            <p:ph type="dt" sz="half" idx="10"/>
          </p:nvPr>
        </p:nvSpPr>
        <p:spPr/>
        <p:txBody>
          <a:bodyPr/>
          <a:lstStyle>
            <a:lvl1pPr>
              <a:defRPr/>
            </a:lvl1pPr>
          </a:lstStyle>
          <a:p>
            <a:pPr>
              <a:defRPr/>
            </a:pPr>
            <a:endParaRPr lang="sl-SI"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sl-SI" altLang="en-US"/>
          </a:p>
        </p:txBody>
      </p:sp>
      <p:sp>
        <p:nvSpPr>
          <p:cNvPr id="8" name="Rectangle 6"/>
          <p:cNvSpPr>
            <a:spLocks noGrp="1" noChangeArrowheads="1"/>
          </p:cNvSpPr>
          <p:nvPr>
            <p:ph type="sldNum" sz="quarter" idx="12"/>
          </p:nvPr>
        </p:nvSpPr>
        <p:spPr/>
        <p:txBody>
          <a:bodyPr/>
          <a:lstStyle>
            <a:lvl1pPr>
              <a:defRPr/>
            </a:lvl1pPr>
          </a:lstStyle>
          <a:p>
            <a:pPr>
              <a:defRPr/>
            </a:pPr>
            <a:fld id="{B7080DFF-D6A2-4C80-A99D-FA908244275E}" type="slidenum">
              <a:rPr lang="sl-SI" altLang="en-US"/>
              <a:pPr>
                <a:defRPr/>
              </a:pPr>
              <a:t>‹#›</a:t>
            </a:fld>
            <a:endParaRPr lang="sl-SI"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66030B1B-CF77-400A-9AD9-CC1147C6A667}" type="slidenum">
              <a:rPr lang="sl-SI" altLang="en-US"/>
              <a:pPr>
                <a:defRPr/>
              </a:pPr>
              <a:t>‹#›</a:t>
            </a:fld>
            <a:endParaRPr lang="sl-SI"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7813"/>
            <a:ext cx="2057400" cy="5853112"/>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7813"/>
            <a:ext cx="6019800" cy="5853112"/>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4CBF69BF-B05B-4FAB-AA20-00B6E23C66E6}" type="slidenum">
              <a:rPr lang="sl-SI" altLang="en-US"/>
              <a:pPr>
                <a:defRPr/>
              </a:pPr>
              <a:t>‹#›</a:t>
            </a:fld>
            <a:endParaRPr lang="sl-SI"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39CC7703-EEFE-4DD5-AA41-6508BE9A525A}" type="slidenum">
              <a:rPr lang="sl-SI" altLang="en-US"/>
              <a:pPr>
                <a:defRPr/>
              </a:pPr>
              <a:t>‹#›</a:t>
            </a:fld>
            <a:endParaRPr lang="sl-SI"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E9E467-50D6-42CC-B256-AA2392B12275}" type="slidenum">
              <a:rPr lang="sl-SI" altLang="en-US"/>
              <a:pPr>
                <a:defRPr/>
              </a:pPr>
              <a:t>‹#›</a:t>
            </a:fld>
            <a:endParaRPr lang="sl-SI"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p:cNvSpPr>
            <a:spLocks noGrp="1" noChangeArrowheads="1"/>
          </p:cNvSpPr>
          <p:nvPr>
            <p:ph type="sldNum" sz="quarter" idx="12"/>
          </p:nvPr>
        </p:nvSpPr>
        <p:spPr>
          <a:ln/>
        </p:spPr>
        <p:txBody>
          <a:bodyPr/>
          <a:lstStyle>
            <a:lvl1pPr>
              <a:defRPr/>
            </a:lvl1pPr>
          </a:lstStyle>
          <a:p>
            <a:pPr>
              <a:defRPr/>
            </a:pPr>
            <a:fld id="{75C43E66-8258-482F-821C-0666EBFDADEA}" type="slidenum">
              <a:rPr lang="sl-SI" altLang="en-US"/>
              <a:pPr>
                <a:defRPr/>
              </a:pPr>
              <a:t>‹#›</a:t>
            </a:fld>
            <a:endParaRPr lang="sl-SI"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9" name="Rectangle 6"/>
          <p:cNvSpPr>
            <a:spLocks noGrp="1" noChangeArrowheads="1"/>
          </p:cNvSpPr>
          <p:nvPr>
            <p:ph type="sldNum" sz="quarter" idx="12"/>
          </p:nvPr>
        </p:nvSpPr>
        <p:spPr>
          <a:ln/>
        </p:spPr>
        <p:txBody>
          <a:bodyPr/>
          <a:lstStyle>
            <a:lvl1pPr>
              <a:defRPr/>
            </a:lvl1pPr>
          </a:lstStyle>
          <a:p>
            <a:pPr>
              <a:defRPr/>
            </a:pPr>
            <a:fld id="{529A8C4D-5DB3-45AA-9A06-C516B0112479}" type="slidenum">
              <a:rPr lang="sl-SI" altLang="en-US"/>
              <a:pPr>
                <a:defRPr/>
              </a:pPr>
              <a:t>‹#›</a:t>
            </a:fld>
            <a:endParaRPr lang="sl-SI"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5" name="Rectangle 6"/>
          <p:cNvSpPr>
            <a:spLocks noGrp="1" noChangeArrowheads="1"/>
          </p:cNvSpPr>
          <p:nvPr>
            <p:ph type="sldNum" sz="quarter" idx="12"/>
          </p:nvPr>
        </p:nvSpPr>
        <p:spPr>
          <a:ln/>
        </p:spPr>
        <p:txBody>
          <a:bodyPr/>
          <a:lstStyle>
            <a:lvl1pPr>
              <a:defRPr/>
            </a:lvl1pPr>
          </a:lstStyle>
          <a:p>
            <a:pPr>
              <a:defRPr/>
            </a:pPr>
            <a:fld id="{E482A1E6-D5DD-4743-93BA-6AE0272CF435}" type="slidenum">
              <a:rPr lang="sl-SI" altLang="en-US"/>
              <a:pPr>
                <a:defRPr/>
              </a:pPr>
              <a:t>‹#›</a:t>
            </a:fld>
            <a:endParaRPr lang="sl-SI"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l-SI"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4" name="Rectangle 6"/>
          <p:cNvSpPr>
            <a:spLocks noGrp="1" noChangeArrowheads="1"/>
          </p:cNvSpPr>
          <p:nvPr>
            <p:ph type="sldNum" sz="quarter" idx="12"/>
          </p:nvPr>
        </p:nvSpPr>
        <p:spPr>
          <a:ln/>
        </p:spPr>
        <p:txBody>
          <a:bodyPr/>
          <a:lstStyle>
            <a:lvl1pPr>
              <a:defRPr/>
            </a:lvl1pPr>
          </a:lstStyle>
          <a:p>
            <a:pPr>
              <a:defRPr/>
            </a:pPr>
            <a:fld id="{5E48036F-C279-4136-94F0-22BF5CBF512E}" type="slidenum">
              <a:rPr lang="sl-SI" altLang="en-US"/>
              <a:pPr>
                <a:defRPr/>
              </a:pPr>
              <a:t>‹#›</a:t>
            </a:fld>
            <a:endParaRPr lang="sl-SI"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dirty="0" smtClean="0"/>
              <a:t>Kliknite, če želite urediti slog naslova matrice</a:t>
            </a:r>
            <a:endParaRPr lang="sl-SI" dirty="0"/>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p:cNvSpPr>
            <a:spLocks noGrp="1" noChangeArrowheads="1"/>
          </p:cNvSpPr>
          <p:nvPr>
            <p:ph type="sldNum" sz="quarter" idx="12"/>
          </p:nvPr>
        </p:nvSpPr>
        <p:spPr>
          <a:ln/>
        </p:spPr>
        <p:txBody>
          <a:bodyPr/>
          <a:lstStyle>
            <a:lvl1pPr>
              <a:defRPr/>
            </a:lvl1pPr>
          </a:lstStyle>
          <a:p>
            <a:pPr>
              <a:defRPr/>
            </a:pPr>
            <a:fld id="{71D6A278-2237-4E2B-8799-EE0BC76640DE}" type="slidenum">
              <a:rPr lang="sl-SI" altLang="en-US"/>
              <a:pPr>
                <a:defRPr/>
              </a:pPr>
              <a:t>‹#›</a:t>
            </a:fld>
            <a:endParaRPr lang="sl-SI"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sl-SI"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sl-SI"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C8675D-D395-4D0C-B2B6-8939E7AE9999}" type="slidenum">
              <a:rPr lang="sl-SI" altLang="en-US"/>
              <a:pPr>
                <a:defRPr/>
              </a:pPr>
              <a:t>‹#›</a:t>
            </a:fld>
            <a:endParaRPr lang="sl-SI"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altLang="en-US" smtClean="0"/>
              <a:t>Kliknite, če želite urediti slog naslova matrice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altLang="en-US" smtClean="0"/>
              <a:t>Kliknite, če želite urediti sloge besedila matrice</a:t>
            </a:r>
          </a:p>
          <a:p>
            <a:pPr lvl="1"/>
            <a:r>
              <a:rPr lang="sl-SI" altLang="en-US" smtClean="0"/>
              <a:t>Druga raven</a:t>
            </a:r>
          </a:p>
          <a:p>
            <a:pPr lvl="2"/>
            <a:r>
              <a:rPr lang="sl-SI" altLang="en-US" smtClean="0"/>
              <a:t>Tretja raven</a:t>
            </a:r>
          </a:p>
          <a:p>
            <a:pPr lvl="3"/>
            <a:r>
              <a:rPr lang="sl-SI" altLang="en-US" smtClean="0"/>
              <a:t>Četrta raven</a:t>
            </a:r>
          </a:p>
          <a:p>
            <a:pPr lvl="4"/>
            <a:r>
              <a:rPr lang="sl-SI" altLang="en-US" smtClean="0"/>
              <a:t>Peta raven</a:t>
            </a:r>
          </a:p>
        </p:txBody>
      </p:sp>
      <p:sp>
        <p:nvSpPr>
          <p:cNvPr id="6042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Garamond" pitchFamily="18" charset="0"/>
              </a:defRPr>
            </a:lvl1pPr>
          </a:lstStyle>
          <a:p>
            <a:pPr>
              <a:defRPr/>
            </a:pPr>
            <a:endParaRPr lang="sl-SI" alt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atin typeface="Garamond" pitchFamily="18" charset="0"/>
              </a:defRPr>
            </a:lvl1pPr>
          </a:lstStyle>
          <a:p>
            <a:pPr>
              <a:defRPr/>
            </a:pPr>
            <a:endParaRPr lang="sl-SI" altLang="en-US"/>
          </a:p>
        </p:txBody>
      </p:sp>
      <p:sp>
        <p:nvSpPr>
          <p:cNvPr id="6042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Garamond" pitchFamily="18" charset="0"/>
              </a:defRPr>
            </a:lvl1pPr>
          </a:lstStyle>
          <a:p>
            <a:pPr>
              <a:defRPr/>
            </a:pPr>
            <a:fld id="{8159B8FB-B3D8-4D87-934B-202CF3DECDC9}" type="slidenum">
              <a:rPr lang="sl-SI" altLang="en-US"/>
              <a:pPr>
                <a:defRPr/>
              </a:pPr>
              <a:t>‹#›</a:t>
            </a:fld>
            <a:endParaRPr lang="sl-SI" altLang="en-US"/>
          </a:p>
        </p:txBody>
      </p:sp>
      <p:sp>
        <p:nvSpPr>
          <p:cNvPr id="6042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rnd" cmpd="sng">
            <a:solidFill>
              <a:srgbClr val="003366"/>
            </a:solidFill>
            <a:prstDash val="sysDot"/>
            <a:miter lim="800000"/>
            <a:headEnd/>
            <a:tailEnd/>
          </a:ln>
        </p:spPr>
        <p:txBody>
          <a:bodyPr/>
          <a:lstStyle/>
          <a:p>
            <a:pPr>
              <a:defRPr/>
            </a:pPr>
            <a:endParaRPr lang="sl-SI"/>
          </a:p>
        </p:txBody>
      </p:sp>
    </p:spTree>
  </p:cSld>
  <p:clrMap bg1="lt1" tx1="dk1" bg2="lt2" tx2="dk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iming>
    <p:tnLst>
      <p:par>
        <p:cTn id="1" dur="indefinite" restart="never" nodeType="tmRoot"/>
      </p:par>
    </p:tnLst>
  </p:timing>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Tahoma" pitchFamily="34" charset="0"/>
        </a:defRPr>
      </a:lvl2pPr>
      <a:lvl3pPr algn="l" rtl="0" eaLnBrk="0" fontAlgn="base" hangingPunct="0">
        <a:spcBef>
          <a:spcPct val="0"/>
        </a:spcBef>
        <a:spcAft>
          <a:spcPct val="0"/>
        </a:spcAft>
        <a:defRPr sz="3600">
          <a:solidFill>
            <a:schemeClr val="tx1"/>
          </a:solidFill>
          <a:latin typeface="Tahoma" pitchFamily="34" charset="0"/>
        </a:defRPr>
      </a:lvl3pPr>
      <a:lvl4pPr algn="l" rtl="0" eaLnBrk="0" fontAlgn="base" hangingPunct="0">
        <a:spcBef>
          <a:spcPct val="0"/>
        </a:spcBef>
        <a:spcAft>
          <a:spcPct val="0"/>
        </a:spcAft>
        <a:defRPr sz="3600">
          <a:solidFill>
            <a:schemeClr val="tx1"/>
          </a:solidFill>
          <a:latin typeface="Tahoma" pitchFamily="34" charset="0"/>
        </a:defRPr>
      </a:lvl4pPr>
      <a:lvl5pPr algn="l" rtl="0" eaLnBrk="0" fontAlgn="base" hangingPunct="0">
        <a:spcBef>
          <a:spcPct val="0"/>
        </a:spcBef>
        <a:spcAft>
          <a:spcPct val="0"/>
        </a:spcAft>
        <a:defRPr sz="3600">
          <a:solidFill>
            <a:schemeClr val="tx1"/>
          </a:solidFill>
          <a:latin typeface="Tahoma" pitchFamily="34" charset="0"/>
        </a:defRPr>
      </a:lvl5pPr>
      <a:lvl6pPr marL="457200" algn="l" rtl="0" fontAlgn="base">
        <a:spcBef>
          <a:spcPct val="0"/>
        </a:spcBef>
        <a:spcAft>
          <a:spcPct val="0"/>
        </a:spcAft>
        <a:defRPr sz="3600">
          <a:solidFill>
            <a:schemeClr val="tx1"/>
          </a:solidFill>
          <a:latin typeface="Tahoma" pitchFamily="34" charset="0"/>
        </a:defRPr>
      </a:lvl6pPr>
      <a:lvl7pPr marL="914400" algn="l" rtl="0" fontAlgn="base">
        <a:spcBef>
          <a:spcPct val="0"/>
        </a:spcBef>
        <a:spcAft>
          <a:spcPct val="0"/>
        </a:spcAft>
        <a:defRPr sz="3600">
          <a:solidFill>
            <a:schemeClr val="tx1"/>
          </a:solidFill>
          <a:latin typeface="Tahoma" pitchFamily="34" charset="0"/>
        </a:defRPr>
      </a:lvl7pPr>
      <a:lvl8pPr marL="1371600" algn="l" rtl="0" fontAlgn="base">
        <a:spcBef>
          <a:spcPct val="0"/>
        </a:spcBef>
        <a:spcAft>
          <a:spcPct val="0"/>
        </a:spcAft>
        <a:defRPr sz="3600">
          <a:solidFill>
            <a:schemeClr val="tx1"/>
          </a:solidFill>
          <a:latin typeface="Tahoma" pitchFamily="34" charset="0"/>
        </a:defRPr>
      </a:lvl8pPr>
      <a:lvl9pPr marL="1828800" algn="l" rtl="0" fontAlgn="base">
        <a:spcBef>
          <a:spcPct val="0"/>
        </a:spcBef>
        <a:spcAft>
          <a:spcPct val="0"/>
        </a:spcAft>
        <a:defRPr sz="3600">
          <a:solidFill>
            <a:schemeClr val="tx1"/>
          </a:solidFill>
          <a:latin typeface="Tahoma" pitchFamily="34" charset="0"/>
        </a:defRPr>
      </a:lvl9pPr>
    </p:titleStyle>
    <p:bodyStyle>
      <a:lvl1pPr marL="342900" indent="-342900" algn="l" rtl="0" eaLnBrk="0" fontAlgn="base" hangingPunct="0">
        <a:spcBef>
          <a:spcPct val="20000"/>
        </a:spcBef>
        <a:spcAft>
          <a:spcPct val="0"/>
        </a:spcAft>
        <a:buClr>
          <a:srgbClr val="FF7C80"/>
        </a:buClr>
        <a:buFont typeface="Wingdings" pitchFamily="2" charset="2"/>
        <a:buBlip>
          <a:blip r:embed="rId13"/>
        </a:buBlip>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Font typeface="Wingdings" pitchFamily="2" charset="2"/>
        <a:buBlip>
          <a:blip r:embed="rId13"/>
        </a:buBlip>
        <a:defRPr sz="2600">
          <a:solidFill>
            <a:schemeClr val="tx1"/>
          </a:solidFill>
          <a:latin typeface="+mn-lt"/>
        </a:defRPr>
      </a:lvl2pPr>
      <a:lvl3pPr marL="1022350" indent="-350838" algn="l" rtl="0" eaLnBrk="0" fontAlgn="base" hangingPunct="0">
        <a:spcBef>
          <a:spcPct val="20000"/>
        </a:spcBef>
        <a:spcAft>
          <a:spcPct val="0"/>
        </a:spcAft>
        <a:buClr>
          <a:srgbClr val="FF7C80"/>
        </a:buClr>
        <a:buFont typeface="Wingdings" pitchFamily="2" charset="2"/>
        <a:buBlip>
          <a:blip r:embed="rId13"/>
        </a:buBlip>
        <a:defRPr sz="2200">
          <a:solidFill>
            <a:schemeClr val="tx1"/>
          </a:solidFill>
          <a:latin typeface="+mn-lt"/>
        </a:defRPr>
      </a:lvl3pPr>
      <a:lvl4pPr marL="1339850" indent="-315913" algn="l" rtl="0" eaLnBrk="0" fontAlgn="base" hangingPunct="0">
        <a:spcBef>
          <a:spcPct val="20000"/>
        </a:spcBef>
        <a:spcAft>
          <a:spcPct val="0"/>
        </a:spcAft>
        <a:buClr>
          <a:schemeClr val="accent2"/>
        </a:buClr>
        <a:buFont typeface="Wingdings" pitchFamily="2" charset="2"/>
        <a:buBlip>
          <a:blip r:embed="rId13"/>
        </a:buBlip>
        <a:defRPr sz="2000">
          <a:solidFill>
            <a:schemeClr val="tx1"/>
          </a:solidFill>
          <a:latin typeface="+mn-lt"/>
        </a:defRPr>
      </a:lvl4pPr>
      <a:lvl5pPr marL="1681163" indent="-339725" algn="l" rtl="0" eaLnBrk="0" fontAlgn="base" hangingPunct="0">
        <a:spcBef>
          <a:spcPct val="20000"/>
        </a:spcBef>
        <a:spcAft>
          <a:spcPct val="0"/>
        </a:spcAft>
        <a:buClr>
          <a:srgbClr val="FF99CC"/>
        </a:buClr>
        <a:buFont typeface="Wingdings" pitchFamily="2" charset="2"/>
        <a:buBlip>
          <a:blip r:embed="rId13"/>
        </a:buBlip>
        <a:defRPr sz="2000">
          <a:solidFill>
            <a:schemeClr val="tx1"/>
          </a:solidFill>
          <a:latin typeface="+mn-lt"/>
        </a:defRPr>
      </a:lvl5pPr>
      <a:lvl6pPr marL="2138363" indent="-339725" algn="l" rtl="0" fontAlgn="base">
        <a:spcBef>
          <a:spcPct val="20000"/>
        </a:spcBef>
        <a:spcAft>
          <a:spcPct val="0"/>
        </a:spcAft>
        <a:buClr>
          <a:srgbClr val="FF99CC"/>
        </a:buClr>
        <a:buFont typeface="Wingdings" pitchFamily="2" charset="2"/>
        <a:buBlip>
          <a:blip r:embed="rId13"/>
        </a:buBlip>
        <a:defRPr sz="2000">
          <a:solidFill>
            <a:schemeClr val="tx1"/>
          </a:solidFill>
          <a:latin typeface="+mn-lt"/>
        </a:defRPr>
      </a:lvl6pPr>
      <a:lvl7pPr marL="2595563" indent="-339725" algn="l" rtl="0" fontAlgn="base">
        <a:spcBef>
          <a:spcPct val="20000"/>
        </a:spcBef>
        <a:spcAft>
          <a:spcPct val="0"/>
        </a:spcAft>
        <a:buClr>
          <a:srgbClr val="FF99CC"/>
        </a:buClr>
        <a:buFont typeface="Wingdings" pitchFamily="2" charset="2"/>
        <a:buBlip>
          <a:blip r:embed="rId13"/>
        </a:buBlip>
        <a:defRPr sz="2000">
          <a:solidFill>
            <a:schemeClr val="tx1"/>
          </a:solidFill>
          <a:latin typeface="+mn-lt"/>
        </a:defRPr>
      </a:lvl7pPr>
      <a:lvl8pPr marL="3052763" indent="-339725" algn="l" rtl="0" fontAlgn="base">
        <a:spcBef>
          <a:spcPct val="20000"/>
        </a:spcBef>
        <a:spcAft>
          <a:spcPct val="0"/>
        </a:spcAft>
        <a:buClr>
          <a:srgbClr val="FF99CC"/>
        </a:buClr>
        <a:buFont typeface="Wingdings" pitchFamily="2" charset="2"/>
        <a:buBlip>
          <a:blip r:embed="rId13"/>
        </a:buBlip>
        <a:defRPr sz="2000">
          <a:solidFill>
            <a:schemeClr val="tx1"/>
          </a:solidFill>
          <a:latin typeface="+mn-lt"/>
        </a:defRPr>
      </a:lvl8pPr>
      <a:lvl9pPr marL="3509963" indent="-339725" algn="l" rtl="0" fontAlgn="base">
        <a:spcBef>
          <a:spcPct val="20000"/>
        </a:spcBef>
        <a:spcAft>
          <a:spcPct val="0"/>
        </a:spcAft>
        <a:buClr>
          <a:srgbClr val="FF99CC"/>
        </a:buClr>
        <a:buFont typeface="Wingdings" pitchFamily="2" charset="2"/>
        <a:buBlip>
          <a:blip r:embed="rId13"/>
        </a:buBlip>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914400"/>
            <a:ext cx="7623175" cy="990600"/>
          </a:xfrm>
        </p:spPr>
        <p:txBody>
          <a:bodyPr/>
          <a:lstStyle/>
          <a:p>
            <a:r>
              <a:rPr lang="sl-SI" sz="4600" dirty="0" smtClean="0">
                <a:latin typeface="Calibri" pitchFamily="34" charset="0"/>
                <a:cs typeface="Calibri" pitchFamily="34" charset="0"/>
              </a:rPr>
              <a:t>Prišel, gledal, molčal?</a:t>
            </a:r>
            <a:br>
              <a:rPr lang="sl-SI" sz="4600" dirty="0" smtClean="0">
                <a:latin typeface="Calibri" pitchFamily="34" charset="0"/>
                <a:cs typeface="Calibri" pitchFamily="34" charset="0"/>
              </a:rPr>
            </a:br>
            <a:r>
              <a:rPr lang="sl-SI" sz="3200" i="1" dirty="0" smtClean="0">
                <a:latin typeface="Calibri" pitchFamily="34" charset="0"/>
                <a:cs typeface="Calibri" pitchFamily="34" charset="0"/>
              </a:rPr>
              <a:t>Priseljenci in jezikovna politika</a:t>
            </a:r>
            <a:r>
              <a:rPr lang="sl-SI" sz="4600" dirty="0" smtClean="0">
                <a:latin typeface="Calibri" pitchFamily="34" charset="0"/>
                <a:cs typeface="Calibri" pitchFamily="34" charset="0"/>
              </a:rPr>
              <a:t/>
            </a:r>
            <a:br>
              <a:rPr lang="sl-SI" sz="4600" dirty="0" smtClean="0">
                <a:latin typeface="Calibri" pitchFamily="34" charset="0"/>
                <a:cs typeface="Calibri" pitchFamily="34" charset="0"/>
              </a:rPr>
            </a:br>
            <a:r>
              <a:rPr lang="sl-SI" sz="4600" dirty="0" smtClean="0">
                <a:latin typeface="Calibri" pitchFamily="34" charset="0"/>
                <a:cs typeface="Calibri" pitchFamily="34" charset="0"/>
              </a:rPr>
              <a:t/>
            </a:r>
            <a:br>
              <a:rPr lang="sl-SI" sz="4600" dirty="0" smtClean="0">
                <a:latin typeface="Calibri" pitchFamily="34" charset="0"/>
                <a:cs typeface="Calibri" pitchFamily="34" charset="0"/>
              </a:rPr>
            </a:br>
            <a:r>
              <a:rPr lang="sl-SI" sz="2200" dirty="0" smtClean="0">
                <a:latin typeface="Calibri" pitchFamily="34" charset="0"/>
                <a:cs typeface="Calibri" pitchFamily="34" charset="0"/>
              </a:rPr>
              <a:t>Zaključna konferenca projekta </a:t>
            </a:r>
            <a:r>
              <a:rPr lang="sl-SI" sz="2200" i="1" dirty="0" smtClean="0">
                <a:latin typeface="Calibri" pitchFamily="34" charset="0"/>
                <a:cs typeface="Calibri" pitchFamily="34" charset="0"/>
              </a:rPr>
              <a:t>Uspešno vključevanje otrok, učencev in dijakov migrantov v vzgojo in izobraževanje</a:t>
            </a:r>
          </a:p>
        </p:txBody>
      </p:sp>
      <p:sp>
        <p:nvSpPr>
          <p:cNvPr id="3075" name="Rectangle 3"/>
          <p:cNvSpPr>
            <a:spLocks noGrp="1" noChangeArrowheads="1"/>
          </p:cNvSpPr>
          <p:nvPr>
            <p:ph type="subTitle" idx="1"/>
          </p:nvPr>
        </p:nvSpPr>
        <p:spPr>
          <a:xfrm>
            <a:off x="2590800" y="4114800"/>
            <a:ext cx="5943600" cy="1066800"/>
          </a:xfrm>
        </p:spPr>
        <p:txBody>
          <a:bodyPr/>
          <a:lstStyle/>
          <a:p>
            <a:pPr eaLnBrk="1" hangingPunct="1">
              <a:lnSpc>
                <a:spcPct val="80000"/>
              </a:lnSpc>
            </a:pPr>
            <a:r>
              <a:rPr lang="sl-SI" sz="3200" dirty="0" smtClean="0">
                <a:latin typeface="Calibri" pitchFamily="34" charset="0"/>
                <a:cs typeface="Calibri" pitchFamily="34" charset="0"/>
              </a:rPr>
              <a:t>Marko Stabej, FF UL</a:t>
            </a:r>
          </a:p>
          <a:p>
            <a:pPr eaLnBrk="1" hangingPunct="1">
              <a:lnSpc>
                <a:spcPct val="80000"/>
              </a:lnSpc>
            </a:pPr>
            <a:r>
              <a:rPr lang="sl-SI" sz="2000" dirty="0" err="1" smtClean="0">
                <a:latin typeface="Calibri" pitchFamily="34" charset="0"/>
                <a:cs typeface="Calibri" pitchFamily="34" charset="0"/>
              </a:rPr>
              <a:t>marko.stabej@ff.uni</a:t>
            </a:r>
            <a:r>
              <a:rPr lang="sl-SI" sz="2000" dirty="0" smtClean="0">
                <a:latin typeface="Calibri" pitchFamily="34" charset="0"/>
                <a:cs typeface="Calibri" pitchFamily="34" charset="0"/>
              </a:rPr>
              <a:t>-</a:t>
            </a:r>
            <a:r>
              <a:rPr lang="sl-SI" sz="2000" dirty="0" err="1" smtClean="0">
                <a:latin typeface="Calibri" pitchFamily="34" charset="0"/>
                <a:cs typeface="Calibri" pitchFamily="34" charset="0"/>
              </a:rPr>
              <a:t>lj.si</a:t>
            </a:r>
            <a:endParaRPr lang="sl-SI" sz="2000" dirty="0" smtClean="0">
              <a:latin typeface="Calibri" pitchFamily="34" charset="0"/>
              <a:cs typeface="Calibri" pitchFamily="34" charset="0"/>
            </a:endParaRPr>
          </a:p>
          <a:p>
            <a:pPr eaLnBrk="1" hangingPunct="1">
              <a:lnSpc>
                <a:spcPct val="80000"/>
              </a:lnSpc>
            </a:pPr>
            <a:endParaRPr lang="sl-SI" dirty="0" smtClean="0">
              <a:latin typeface="Calibri" pitchFamily="34" charset="0"/>
              <a:cs typeface="Calibri" pitchFamily="34" charset="0"/>
            </a:endParaRPr>
          </a:p>
          <a:p>
            <a:pPr eaLnBrk="1" hangingPunct="1">
              <a:lnSpc>
                <a:spcPct val="80000"/>
              </a:lnSpc>
            </a:pPr>
            <a:r>
              <a:rPr lang="sl-SI" sz="2000" dirty="0" smtClean="0">
                <a:latin typeface="Calibri" pitchFamily="34" charset="0"/>
                <a:cs typeface="Calibri" pitchFamily="34" charset="0"/>
              </a:rPr>
              <a:t>Ljubljana, 19. 12. 2010</a:t>
            </a:r>
          </a:p>
        </p:txBody>
      </p:sp>
      <p:pic>
        <p:nvPicPr>
          <p:cNvPr id="4" name="Picture 7"/>
          <p:cNvPicPr>
            <a:picLocks noChangeAspect="1" noChangeArrowheads="1"/>
          </p:cNvPicPr>
          <p:nvPr/>
        </p:nvPicPr>
        <p:blipFill>
          <a:blip r:embed="rId3" cstate="print"/>
          <a:srcRect/>
          <a:stretch>
            <a:fillRect/>
          </a:stretch>
        </p:blipFill>
        <p:spPr bwMode="auto">
          <a:xfrm>
            <a:off x="6781800" y="5105400"/>
            <a:ext cx="2160240" cy="15751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12" name="Zaobljeni pravokotnik 11"/>
          <p:cNvSpPr/>
          <p:nvPr/>
        </p:nvSpPr>
        <p:spPr bwMode="auto">
          <a:xfrm>
            <a:off x="1066800" y="3581400"/>
            <a:ext cx="7391400" cy="2362200"/>
          </a:xfrm>
          <a:prstGeom prst="roundRect">
            <a:avLst/>
          </a:prstGeom>
          <a:solidFill>
            <a:schemeClr val="accent5">
              <a:lumMod val="75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9" name="Zaobljeni pravokotnik 8"/>
          <p:cNvSpPr/>
          <p:nvPr/>
        </p:nvSpPr>
        <p:spPr bwMode="auto">
          <a:xfrm>
            <a:off x="990600" y="533400"/>
            <a:ext cx="7391400" cy="2362200"/>
          </a:xfrm>
          <a:prstGeom prst="roundRect">
            <a:avLst/>
          </a:prstGeom>
          <a:solidFill>
            <a:srgbClr val="FF5050"/>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5" name="PoljeZBesedilom 4"/>
          <p:cNvSpPr txBox="1"/>
          <p:nvPr/>
        </p:nvSpPr>
        <p:spPr>
          <a:xfrm>
            <a:off x="1447800" y="990600"/>
            <a:ext cx="64008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zahteva po jezikovnem znanju</a:t>
            </a:r>
          </a:p>
        </p:txBody>
      </p:sp>
      <p:sp>
        <p:nvSpPr>
          <p:cNvPr id="6" name="PoljeZBesedilom 5"/>
          <p:cNvSpPr txBox="1"/>
          <p:nvPr/>
        </p:nvSpPr>
        <p:spPr>
          <a:xfrm>
            <a:off x="2057400" y="3962400"/>
            <a:ext cx="51054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omogočanje jezikovnega znanja</a:t>
            </a:r>
          </a:p>
        </p:txBody>
      </p:sp>
      <p:sp>
        <p:nvSpPr>
          <p:cNvPr id="7" name="PoljeZBesedilom 6"/>
          <p:cNvSpPr txBox="1"/>
          <p:nvPr/>
        </p:nvSpPr>
        <p:spPr>
          <a:xfrm>
            <a:off x="2590800" y="1905000"/>
            <a:ext cx="39624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zahteva po rabi jezika</a:t>
            </a:r>
          </a:p>
        </p:txBody>
      </p:sp>
      <p:sp>
        <p:nvSpPr>
          <p:cNvPr id="11" name="PoljeZBesedilom 10"/>
          <p:cNvSpPr txBox="1"/>
          <p:nvPr/>
        </p:nvSpPr>
        <p:spPr>
          <a:xfrm>
            <a:off x="1600200" y="5029200"/>
            <a:ext cx="63246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sprejemljivost do jezikovne drugačnosti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diamond(in)">
                                      <p:cBhvr>
                                        <p:cTn id="23" dur="2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diamond(in)">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5" grpId="0" animBg="1"/>
      <p:bldP spid="6" grpId="0" animBg="1"/>
      <p:bldP spid="7"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Puščica dol 33"/>
          <p:cNvSpPr/>
          <p:nvPr/>
        </p:nvSpPr>
        <p:spPr bwMode="auto">
          <a:xfrm>
            <a:off x="4114800" y="1295400"/>
            <a:ext cx="838200" cy="1828800"/>
          </a:xfrm>
          <a:prstGeom prst="downArrow">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2"/>
              </a:buBlip>
              <a:tabLst/>
            </a:pPr>
            <a:endParaRPr kumimoji="0" lang="en-US" sz="3000" b="0" i="0" u="none" strike="noStrike" cap="none" normalizeH="0" baseline="0" smtClean="0">
              <a:ln>
                <a:noFill/>
              </a:ln>
              <a:solidFill>
                <a:schemeClr val="tx1"/>
              </a:solidFill>
              <a:effectLst/>
              <a:latin typeface="Tahoma" pitchFamily="34" charset="0"/>
            </a:endParaRPr>
          </a:p>
        </p:txBody>
      </p:sp>
      <p:pic>
        <p:nvPicPr>
          <p:cNvPr id="8" name="Picture 7"/>
          <p:cNvPicPr>
            <a:picLocks noChangeAspect="1" noChangeArrowheads="1"/>
          </p:cNvPicPr>
          <p:nvPr/>
        </p:nvPicPr>
        <p:blipFill>
          <a:blip r:embed="rId3"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5" name="PoljeZBesedilom 4"/>
          <p:cNvSpPr txBox="1"/>
          <p:nvPr/>
        </p:nvSpPr>
        <p:spPr>
          <a:xfrm>
            <a:off x="1295400" y="685800"/>
            <a:ext cx="64770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pričakovanje znanja in rabe jezika okolja</a:t>
            </a:r>
            <a:endParaRPr lang="sl-SI" dirty="0" smtClean="0"/>
          </a:p>
        </p:txBody>
      </p:sp>
      <p:sp>
        <p:nvSpPr>
          <p:cNvPr id="10" name="PoljeZBesedilom 9"/>
          <p:cNvSpPr txBox="1"/>
          <p:nvPr/>
        </p:nvSpPr>
        <p:spPr>
          <a:xfrm>
            <a:off x="1600200" y="1905000"/>
            <a:ext cx="59436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ni realnih možnosti za učenje jezika</a:t>
            </a:r>
            <a:endParaRPr lang="sl-SI" dirty="0" smtClean="0"/>
          </a:p>
        </p:txBody>
      </p:sp>
      <p:sp>
        <p:nvSpPr>
          <p:cNvPr id="31" name="PoljeZBesedilom 30"/>
          <p:cNvSpPr txBox="1"/>
          <p:nvPr/>
        </p:nvSpPr>
        <p:spPr>
          <a:xfrm>
            <a:off x="1143000" y="3200400"/>
            <a:ext cx="34290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izključenost</a:t>
            </a:r>
            <a:endParaRPr lang="sl-SI" dirty="0" smtClean="0"/>
          </a:p>
        </p:txBody>
      </p:sp>
      <p:sp>
        <p:nvSpPr>
          <p:cNvPr id="32" name="PoljeZBesedilom 31"/>
          <p:cNvSpPr txBox="1"/>
          <p:nvPr/>
        </p:nvSpPr>
        <p:spPr>
          <a:xfrm>
            <a:off x="4572000" y="3200400"/>
            <a:ext cx="34290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asimilacija</a:t>
            </a:r>
            <a:endParaRPr lang="sl-SI" dirty="0" smtClean="0"/>
          </a:p>
        </p:txBody>
      </p:sp>
      <p:sp>
        <p:nvSpPr>
          <p:cNvPr id="36" name="Puščica dol 35"/>
          <p:cNvSpPr/>
          <p:nvPr/>
        </p:nvSpPr>
        <p:spPr bwMode="auto">
          <a:xfrm>
            <a:off x="4114800" y="3810000"/>
            <a:ext cx="838200" cy="609600"/>
          </a:xfrm>
          <a:prstGeom prst="downArrow">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2"/>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37" name="PoljeZBesedilom 36"/>
          <p:cNvSpPr txBox="1"/>
          <p:nvPr/>
        </p:nvSpPr>
        <p:spPr>
          <a:xfrm>
            <a:off x="1447800" y="4495800"/>
            <a:ext cx="64770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pričakovanje nerealno in selektivno</a:t>
            </a:r>
            <a:endParaRPr lang="sl-SI"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5" grpId="0" animBg="1"/>
      <p:bldP spid="10" grpId="0" animBg="1"/>
      <p:bldP spid="31" grpId="0" animBg="1"/>
      <p:bldP spid="32" grpId="0" animBg="1"/>
      <p:bldP spid="3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5" name="PoljeZBesedilom 4"/>
          <p:cNvSpPr txBox="1"/>
          <p:nvPr/>
        </p:nvSpPr>
        <p:spPr>
          <a:xfrm>
            <a:off x="2286000" y="1447800"/>
            <a:ext cx="3810000" cy="10156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pričakovanje znanja in rabe jezika okolja</a:t>
            </a:r>
            <a:endParaRPr lang="sl-SI" dirty="0" smtClean="0"/>
          </a:p>
        </p:txBody>
      </p:sp>
      <p:sp>
        <p:nvSpPr>
          <p:cNvPr id="10" name="PoljeZBesedilom 9"/>
          <p:cNvSpPr txBox="1"/>
          <p:nvPr/>
        </p:nvSpPr>
        <p:spPr>
          <a:xfrm>
            <a:off x="2514600" y="3657600"/>
            <a:ext cx="3581400" cy="10156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realne možnosti za učenje jezika</a:t>
            </a:r>
            <a:endParaRPr lang="sl-SI" dirty="0" smtClean="0"/>
          </a:p>
        </p:txBody>
      </p:sp>
      <p:sp>
        <p:nvSpPr>
          <p:cNvPr id="28" name="Desno ukrivljena puščica 27"/>
          <p:cNvSpPr/>
          <p:nvPr/>
        </p:nvSpPr>
        <p:spPr bwMode="auto">
          <a:xfrm>
            <a:off x="990600" y="2133600"/>
            <a:ext cx="914400" cy="1752600"/>
          </a:xfrm>
          <a:prstGeom prst="curved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30" name="Desno ukrivljena puščica 29"/>
          <p:cNvSpPr/>
          <p:nvPr/>
        </p:nvSpPr>
        <p:spPr bwMode="auto">
          <a:xfrm rot="10800000">
            <a:off x="6629400" y="2133600"/>
            <a:ext cx="914400" cy="1752600"/>
          </a:xfrm>
          <a:prstGeom prst="curvedRightArrow">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000"/>
                                        <p:tgtEl>
                                          <p:spTgt spid="2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28"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12" name="Zaobljeni pravokotnik 11"/>
          <p:cNvSpPr/>
          <p:nvPr/>
        </p:nvSpPr>
        <p:spPr bwMode="auto">
          <a:xfrm>
            <a:off x="838200" y="685800"/>
            <a:ext cx="7391400" cy="914400"/>
          </a:xfrm>
          <a:prstGeom prst="roundRect">
            <a:avLst/>
          </a:prstGeom>
          <a:solidFill>
            <a:schemeClr val="accent5">
              <a:lumMod val="75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6" name="PoljeZBesedilom 5"/>
          <p:cNvSpPr txBox="1"/>
          <p:nvPr/>
        </p:nvSpPr>
        <p:spPr>
          <a:xfrm>
            <a:off x="1828800" y="838200"/>
            <a:ext cx="56388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omogočanje znanja jezika okolja</a:t>
            </a:r>
          </a:p>
        </p:txBody>
      </p:sp>
      <p:sp>
        <p:nvSpPr>
          <p:cNvPr id="10" name="Zaobljeni pravokotnik 9"/>
          <p:cNvSpPr/>
          <p:nvPr/>
        </p:nvSpPr>
        <p:spPr bwMode="auto">
          <a:xfrm>
            <a:off x="838200" y="1981200"/>
            <a:ext cx="7391400" cy="914400"/>
          </a:xfrm>
          <a:prstGeom prst="roundRect">
            <a:avLst/>
          </a:prstGeom>
          <a:solidFill>
            <a:srgbClr val="FF0000"/>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13" name="PoljeZBesedilom 12"/>
          <p:cNvSpPr txBox="1"/>
          <p:nvPr/>
        </p:nvSpPr>
        <p:spPr>
          <a:xfrm>
            <a:off x="1828800" y="2133600"/>
            <a:ext cx="56388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na didaktično neustrezen način</a:t>
            </a:r>
          </a:p>
        </p:txBody>
      </p:sp>
      <p:sp>
        <p:nvSpPr>
          <p:cNvPr id="18" name="Zaobljeni pravokotnik 17"/>
          <p:cNvSpPr/>
          <p:nvPr/>
        </p:nvSpPr>
        <p:spPr bwMode="auto">
          <a:xfrm>
            <a:off x="838200" y="4343400"/>
            <a:ext cx="7391400" cy="914400"/>
          </a:xfrm>
          <a:prstGeom prst="roundRect">
            <a:avLst/>
          </a:prstGeom>
          <a:solidFill>
            <a:srgbClr val="FF0000"/>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19" name="PoljeZBesedilom 18"/>
          <p:cNvSpPr txBox="1"/>
          <p:nvPr/>
        </p:nvSpPr>
        <p:spPr>
          <a:xfrm>
            <a:off x="1828800" y="4495800"/>
            <a:ext cx="56388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kot zamenjava prvega jezika</a:t>
            </a:r>
          </a:p>
        </p:txBody>
      </p:sp>
      <p:sp>
        <p:nvSpPr>
          <p:cNvPr id="21" name="Zaobljeni pravokotnik 20"/>
          <p:cNvSpPr/>
          <p:nvPr/>
        </p:nvSpPr>
        <p:spPr bwMode="auto">
          <a:xfrm>
            <a:off x="838200" y="3124200"/>
            <a:ext cx="7391400" cy="914400"/>
          </a:xfrm>
          <a:prstGeom prst="roundRect">
            <a:avLst/>
          </a:prstGeom>
          <a:solidFill>
            <a:srgbClr val="FF0000"/>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22" name="PoljeZBesedilom 21"/>
          <p:cNvSpPr txBox="1"/>
          <p:nvPr/>
        </p:nvSpPr>
        <p:spPr>
          <a:xfrm>
            <a:off x="1752600" y="3276600"/>
            <a:ext cx="5638800" cy="55399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sl-SI" dirty="0" smtClean="0"/>
              <a:t>v omejenem obsegu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2"/>
                                        </p:tgtEl>
                                      </p:cBhvr>
                                    </p:animEffect>
                                    <p:set>
                                      <p:cBhvr>
                                        <p:cTn id="7" dur="1" fill="hold">
                                          <p:stCondLst>
                                            <p:cond delay="499"/>
                                          </p:stCondLst>
                                        </p:cTn>
                                        <p:tgtEl>
                                          <p:spTgt spid="12"/>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6"/>
                                        </p:tgtEl>
                                      </p:cBhvr>
                                    </p:animEffect>
                                    <p:set>
                                      <p:cBhvr>
                                        <p:cTn id="10" dur="1" fill="hold">
                                          <p:stCondLst>
                                            <p:cond delay="499"/>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 grpId="0" animBg="1"/>
      <p:bldP spid="10" grpId="0" animBg="1"/>
      <p:bldP spid="13" grpId="0" animBg="1"/>
      <p:bldP spid="18" grpId="0" animBg="1"/>
      <p:bldP spid="19"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685800" y="914400"/>
            <a:ext cx="8001000" cy="4801314"/>
          </a:xfrm>
          <a:prstGeom prst="rect">
            <a:avLst/>
          </a:prstGeom>
          <a:noFill/>
        </p:spPr>
        <p:txBody>
          <a:bodyPr wrap="square" rtlCol="0">
            <a:spAutoFit/>
          </a:bodyPr>
          <a:lstStyle/>
          <a:p>
            <a:pPr>
              <a:buNone/>
            </a:pPr>
            <a:r>
              <a:rPr lang="sl-SI" dirty="0" smtClean="0">
                <a:latin typeface="+mj-lt"/>
              </a:rPr>
              <a:t>Jezikovnonačrtovalna pot:</a:t>
            </a:r>
            <a:endParaRPr lang="sl-SI" dirty="0" smtClean="0">
              <a:latin typeface="+mj-lt"/>
            </a:endParaRPr>
          </a:p>
          <a:p>
            <a:pPr>
              <a:buNone/>
            </a:pPr>
            <a:endParaRPr lang="sl-SI" dirty="0" smtClean="0">
              <a:latin typeface="+mj-lt"/>
            </a:endParaRPr>
          </a:p>
          <a:p>
            <a:pPr>
              <a:buClrTx/>
              <a:buFont typeface="Arial" pitchFamily="34" charset="0"/>
              <a:buChar char="•"/>
            </a:pPr>
            <a:r>
              <a:rPr lang="sl-SI" dirty="0" smtClean="0">
                <a:latin typeface="+mj-lt"/>
              </a:rPr>
              <a:t> </a:t>
            </a:r>
            <a:r>
              <a:rPr lang="sl-SI" dirty="0" smtClean="0">
                <a:latin typeface="+mj-lt"/>
              </a:rPr>
              <a:t>od otrok </a:t>
            </a:r>
            <a:r>
              <a:rPr lang="sl-SI" dirty="0" smtClean="0">
                <a:latin typeface="+mj-lt"/>
              </a:rPr>
              <a:t>k </a:t>
            </a:r>
            <a:r>
              <a:rPr lang="sl-SI" dirty="0" smtClean="0">
                <a:latin typeface="+mj-lt"/>
              </a:rPr>
              <a:t>staršem</a:t>
            </a:r>
          </a:p>
          <a:p>
            <a:pPr>
              <a:buClrTx/>
              <a:buFont typeface="Arial" pitchFamily="34" charset="0"/>
              <a:buChar char="•"/>
            </a:pPr>
            <a:r>
              <a:rPr lang="sl-SI" dirty="0" smtClean="0">
                <a:latin typeface="+mj-lt"/>
              </a:rPr>
              <a:t> </a:t>
            </a:r>
            <a:r>
              <a:rPr lang="sl-SI" dirty="0" smtClean="0">
                <a:latin typeface="+mj-lt"/>
              </a:rPr>
              <a:t>funkcionalno usmerjeno, a ne omejeno pridobivanje jezikovne zmožnosti</a:t>
            </a:r>
          </a:p>
          <a:p>
            <a:pPr>
              <a:buClrTx/>
              <a:buFont typeface="Arial" pitchFamily="34" charset="0"/>
              <a:buChar char="•"/>
            </a:pPr>
            <a:r>
              <a:rPr lang="sl-SI" dirty="0" smtClean="0">
                <a:latin typeface="+mj-lt"/>
              </a:rPr>
              <a:t> </a:t>
            </a:r>
            <a:r>
              <a:rPr lang="sl-SI" dirty="0" smtClean="0">
                <a:latin typeface="+mj-lt"/>
              </a:rPr>
              <a:t>jezikovno ozaveščanje celotne populacije: iz šole v javnost</a:t>
            </a:r>
          </a:p>
          <a:p>
            <a:pPr>
              <a:buNone/>
            </a:pPr>
            <a:endParaRPr lang="sl-SI" dirty="0" smtClean="0">
              <a:latin typeface="+mj-lt"/>
            </a:endParaRPr>
          </a:p>
          <a:p>
            <a:pPr>
              <a:buNone/>
            </a:pPr>
            <a:r>
              <a:rPr lang="sl-SI" dirty="0" smtClean="0">
                <a:latin typeface="+mj-lt"/>
              </a:rPr>
              <a:t> </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25" name="Zaobljeni pravokotnik 24"/>
          <p:cNvSpPr/>
          <p:nvPr/>
        </p:nvSpPr>
        <p:spPr bwMode="auto">
          <a:xfrm>
            <a:off x="4876800" y="533400"/>
            <a:ext cx="3124200" cy="6858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2400" b="0" i="0" u="none" strike="noStrike" cap="none" normalizeH="0" baseline="0" dirty="0" smtClean="0">
                <a:ln>
                  <a:noFill/>
                </a:ln>
                <a:solidFill>
                  <a:schemeClr val="tx1"/>
                </a:solidFill>
                <a:effectLst/>
                <a:latin typeface="Calibri" pitchFamily="34" charset="0"/>
                <a:cs typeface="Calibri" pitchFamily="34" charset="0"/>
              </a:rPr>
              <a:t>znanje prvega jezika</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27" name="Zaobljeni pravokotnik 26"/>
          <p:cNvSpPr/>
          <p:nvPr/>
        </p:nvSpPr>
        <p:spPr bwMode="auto">
          <a:xfrm>
            <a:off x="685800" y="914400"/>
            <a:ext cx="2590800" cy="12192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3000" b="0" i="0" u="none" strike="noStrike" cap="none" normalizeH="0" baseline="0" dirty="0" smtClean="0">
                <a:ln>
                  <a:noFill/>
                </a:ln>
                <a:solidFill>
                  <a:schemeClr val="tx1"/>
                </a:solidFill>
                <a:effectLst/>
                <a:latin typeface="Calibri" pitchFamily="34" charset="0"/>
                <a:cs typeface="Calibri" pitchFamily="34" charset="0"/>
              </a:rPr>
              <a:t>priseljenec</a:t>
            </a:r>
          </a:p>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lang="sl-SI" dirty="0" smtClean="0">
                <a:solidFill>
                  <a:schemeClr val="tx1"/>
                </a:solidFill>
                <a:latin typeface="Calibri" pitchFamily="34" charset="0"/>
                <a:cs typeface="Calibri" pitchFamily="34" charset="0"/>
              </a:rPr>
              <a:t>priseljenka I</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52" name="Zaobljeni pravokotnik 51"/>
          <p:cNvSpPr/>
          <p:nvPr/>
        </p:nvSpPr>
        <p:spPr bwMode="auto">
          <a:xfrm>
            <a:off x="685800" y="3124200"/>
            <a:ext cx="2590800" cy="12192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3000" b="0" i="0" u="none" strike="noStrike" cap="none" normalizeH="0" baseline="0" dirty="0" smtClean="0">
                <a:ln>
                  <a:noFill/>
                </a:ln>
                <a:solidFill>
                  <a:schemeClr val="tx1"/>
                </a:solidFill>
                <a:effectLst/>
                <a:latin typeface="Calibri" pitchFamily="34" charset="0"/>
                <a:cs typeface="Calibri" pitchFamily="34" charset="0"/>
              </a:rPr>
              <a:t>priseljenec</a:t>
            </a:r>
          </a:p>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lang="sl-SI" dirty="0" smtClean="0">
                <a:solidFill>
                  <a:schemeClr val="tx1"/>
                </a:solidFill>
                <a:latin typeface="Calibri" pitchFamily="34" charset="0"/>
                <a:cs typeface="Calibri" pitchFamily="34" charset="0"/>
              </a:rPr>
              <a:t>priseljenka II</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p:txBody>
      </p:sp>
      <p:cxnSp>
        <p:nvCxnSpPr>
          <p:cNvPr id="55" name="Raven puščični konektor 54"/>
          <p:cNvCxnSpPr>
            <a:stCxn id="27" idx="3"/>
            <a:endCxn id="25" idx="1"/>
          </p:cNvCxnSpPr>
          <p:nvPr/>
        </p:nvCxnSpPr>
        <p:spPr bwMode="auto">
          <a:xfrm flipV="1">
            <a:off x="3276600" y="876300"/>
            <a:ext cx="1600200" cy="647700"/>
          </a:xfrm>
          <a:prstGeom prst="straightConnector1">
            <a:avLst/>
          </a:prstGeom>
          <a:noFill/>
          <a:ln w="9525" cap="flat" cmpd="sng" algn="ctr">
            <a:solidFill>
              <a:schemeClr val="tx1"/>
            </a:solidFill>
            <a:prstDash val="solid"/>
            <a:round/>
            <a:headEnd type="none" w="med" len="med"/>
            <a:tailEnd type="arrow"/>
          </a:ln>
          <a:effectLst/>
        </p:spPr>
      </p:cxnSp>
      <p:sp>
        <p:nvSpPr>
          <p:cNvPr id="60" name="Zaobljeni pravokotnik 59"/>
          <p:cNvSpPr/>
          <p:nvPr/>
        </p:nvSpPr>
        <p:spPr bwMode="auto">
          <a:xfrm>
            <a:off x="5029200" y="1828800"/>
            <a:ext cx="3124200" cy="685800"/>
          </a:xfrm>
          <a:prstGeom prst="roundRect">
            <a:avLst/>
          </a:prstGeom>
          <a:ln>
            <a:prstDash val="sysDot"/>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2400" b="0" i="0" u="none" strike="noStrike" cap="none" normalizeH="0" dirty="0" smtClean="0">
                <a:ln>
                  <a:noFill/>
                </a:ln>
                <a:solidFill>
                  <a:schemeClr val="bg1">
                    <a:lumMod val="85000"/>
                  </a:schemeClr>
                </a:solidFill>
                <a:effectLst/>
                <a:latin typeface="Calibri" pitchFamily="34" charset="0"/>
                <a:cs typeface="Calibri" pitchFamily="34" charset="0"/>
              </a:rPr>
              <a:t>znanje jezika okolja</a:t>
            </a:r>
            <a:endParaRPr kumimoji="0" lang="en-US" sz="2400" b="0" i="0" u="none" strike="noStrike" cap="none" normalizeH="0" dirty="0" smtClean="0">
              <a:ln>
                <a:noFill/>
              </a:ln>
              <a:solidFill>
                <a:schemeClr val="bg1">
                  <a:lumMod val="85000"/>
                </a:schemeClr>
              </a:solidFill>
              <a:effectLst/>
              <a:latin typeface="Calibri" pitchFamily="34" charset="0"/>
              <a:cs typeface="Calibri" pitchFamily="34" charset="0"/>
            </a:endParaRPr>
          </a:p>
        </p:txBody>
      </p:sp>
      <p:cxnSp>
        <p:nvCxnSpPr>
          <p:cNvPr id="62" name="Raven puščični konektor 61"/>
          <p:cNvCxnSpPr>
            <a:stCxn id="27" idx="3"/>
            <a:endCxn id="60" idx="1"/>
          </p:cNvCxnSpPr>
          <p:nvPr/>
        </p:nvCxnSpPr>
        <p:spPr bwMode="auto">
          <a:xfrm>
            <a:off x="3276600" y="1524000"/>
            <a:ext cx="1752600" cy="647700"/>
          </a:xfrm>
          <a:prstGeom prst="straightConnector1">
            <a:avLst/>
          </a:prstGeom>
          <a:noFill/>
          <a:ln w="9525" cap="flat" cmpd="sng" algn="ctr">
            <a:solidFill>
              <a:schemeClr val="tx1"/>
            </a:solidFill>
            <a:prstDash val="solid"/>
            <a:round/>
            <a:headEnd type="none" w="med" len="med"/>
            <a:tailEnd type="arrow"/>
          </a:ln>
          <a:effectLst/>
        </p:spPr>
      </p:cxnSp>
      <p:sp>
        <p:nvSpPr>
          <p:cNvPr id="65" name="Zaobljeni pravokotnik 64"/>
          <p:cNvSpPr/>
          <p:nvPr/>
        </p:nvSpPr>
        <p:spPr bwMode="auto">
          <a:xfrm>
            <a:off x="4495800" y="3352800"/>
            <a:ext cx="3581400" cy="6858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2400" b="0" i="0" u="none" strike="noStrike" cap="none" normalizeH="0" baseline="0" dirty="0" smtClean="0">
                <a:ln>
                  <a:noFill/>
                </a:ln>
                <a:solidFill>
                  <a:schemeClr val="tx1"/>
                </a:solidFill>
                <a:effectLst/>
                <a:latin typeface="Calibri" pitchFamily="34" charset="0"/>
                <a:cs typeface="Calibri" pitchFamily="34" charset="0"/>
              </a:rPr>
              <a:t>prvi jezik = </a:t>
            </a:r>
            <a:r>
              <a:rPr kumimoji="0" lang="sl-SI" sz="2400" b="0" i="0" u="none" strike="noStrike" cap="none" normalizeH="0" baseline="0" dirty="0" err="1" smtClean="0">
                <a:ln>
                  <a:noFill/>
                </a:ln>
                <a:solidFill>
                  <a:schemeClr val="tx1"/>
                </a:solidFill>
                <a:effectLst/>
                <a:latin typeface="Calibri" pitchFamily="34" charset="0"/>
                <a:cs typeface="Calibri" pitchFamily="34" charset="0"/>
              </a:rPr>
              <a:t>jezik</a:t>
            </a:r>
            <a:r>
              <a:rPr kumimoji="0" lang="sl-SI" sz="2400" b="0" i="0" u="none" strike="noStrike" cap="none" normalizeH="0" baseline="0" dirty="0" smtClean="0">
                <a:ln>
                  <a:noFill/>
                </a:ln>
                <a:solidFill>
                  <a:schemeClr val="tx1"/>
                </a:solidFill>
                <a:effectLst/>
                <a:latin typeface="Calibri" pitchFamily="34" charset="0"/>
                <a:cs typeface="Calibri" pitchFamily="34" charset="0"/>
              </a:rPr>
              <a:t> okolja</a:t>
            </a:r>
            <a:endParaRPr kumimoji="0" lang="en-US" sz="2400" b="0" i="0" u="none" strike="noStrike" cap="none" normalizeH="0" baseline="0" dirty="0" smtClean="0">
              <a:ln>
                <a:noFill/>
              </a:ln>
              <a:solidFill>
                <a:schemeClr val="tx1"/>
              </a:solidFill>
              <a:effectLst/>
              <a:latin typeface="Calibri" pitchFamily="34" charset="0"/>
              <a:cs typeface="Calibri" pitchFamily="34" charset="0"/>
            </a:endParaRPr>
          </a:p>
        </p:txBody>
      </p:sp>
      <p:cxnSp>
        <p:nvCxnSpPr>
          <p:cNvPr id="67" name="Raven puščični konektor 66"/>
          <p:cNvCxnSpPr>
            <a:stCxn id="27" idx="2"/>
            <a:endCxn id="52" idx="0"/>
          </p:cNvCxnSpPr>
          <p:nvPr/>
        </p:nvCxnSpPr>
        <p:spPr bwMode="auto">
          <a:xfrm rot="5400000">
            <a:off x="1485900" y="2628900"/>
            <a:ext cx="990600" cy="1588"/>
          </a:xfrm>
          <a:prstGeom prst="straightConnector1">
            <a:avLst/>
          </a:prstGeom>
          <a:noFill/>
          <a:ln w="9525" cap="flat" cmpd="sng" algn="ctr">
            <a:solidFill>
              <a:schemeClr val="tx1"/>
            </a:solidFill>
            <a:prstDash val="solid"/>
            <a:round/>
            <a:headEnd type="none" w="med" len="med"/>
            <a:tailEnd type="arrow"/>
          </a:ln>
          <a:effectLst/>
        </p:spPr>
      </p:cxnSp>
      <p:cxnSp>
        <p:nvCxnSpPr>
          <p:cNvPr id="70" name="Raven konektor 69"/>
          <p:cNvCxnSpPr>
            <a:stCxn id="52" idx="3"/>
            <a:endCxn id="65" idx="1"/>
          </p:cNvCxnSpPr>
          <p:nvPr/>
        </p:nvCxnSpPr>
        <p:spPr bwMode="auto">
          <a:xfrm flipV="1">
            <a:off x="3276600" y="3695700"/>
            <a:ext cx="1219200" cy="38100"/>
          </a:xfrm>
          <a:prstGeom prst="line">
            <a:avLst/>
          </a:prstGeom>
          <a:noFill/>
          <a:ln w="9525" cap="flat" cmpd="sng" algn="ctr">
            <a:solidFill>
              <a:schemeClr val="tx1"/>
            </a:solidFill>
            <a:prstDash val="solid"/>
            <a:round/>
            <a:headEnd type="none" w="med" len="med"/>
            <a:tailEnd type="triangle" w="med" len="med"/>
          </a:ln>
          <a:effectLst/>
        </p:spPr>
      </p:cxnSp>
      <p:sp>
        <p:nvSpPr>
          <p:cNvPr id="75" name="Zaobljeni pravokotnik 74"/>
          <p:cNvSpPr/>
          <p:nvPr/>
        </p:nvSpPr>
        <p:spPr bwMode="auto">
          <a:xfrm>
            <a:off x="4648200" y="4648200"/>
            <a:ext cx="3124200" cy="685800"/>
          </a:xfrm>
          <a:prstGeom prst="roundRect">
            <a:avLst/>
          </a:prstGeom>
          <a:ln>
            <a:prstDash val="sysDot"/>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2400" b="0" i="0" u="none" strike="noStrike" cap="none" normalizeH="0" dirty="0" smtClean="0">
                <a:ln>
                  <a:noFill/>
                </a:ln>
                <a:solidFill>
                  <a:schemeClr val="bg1">
                    <a:lumMod val="85000"/>
                  </a:schemeClr>
                </a:solidFill>
                <a:effectLst/>
                <a:latin typeface="Calibri" pitchFamily="34" charset="0"/>
                <a:cs typeface="Calibri" pitchFamily="34" charset="0"/>
              </a:rPr>
              <a:t>znanje jezika staršev</a:t>
            </a:r>
            <a:endParaRPr kumimoji="0" lang="en-US" sz="2400" b="0" i="0" u="none" strike="noStrike" cap="none" normalizeH="0" dirty="0" smtClean="0">
              <a:ln>
                <a:noFill/>
              </a:ln>
              <a:solidFill>
                <a:schemeClr val="bg1">
                  <a:lumMod val="85000"/>
                </a:schemeClr>
              </a:solidFill>
              <a:effectLst/>
              <a:latin typeface="Calibri" pitchFamily="34" charset="0"/>
              <a:cs typeface="Calibri" pitchFamily="34" charset="0"/>
            </a:endParaRPr>
          </a:p>
        </p:txBody>
      </p:sp>
      <p:cxnSp>
        <p:nvCxnSpPr>
          <p:cNvPr id="77" name="Raven puščični konektor 76"/>
          <p:cNvCxnSpPr>
            <a:stCxn id="52" idx="3"/>
            <a:endCxn id="75" idx="1"/>
          </p:cNvCxnSpPr>
          <p:nvPr/>
        </p:nvCxnSpPr>
        <p:spPr bwMode="auto">
          <a:xfrm>
            <a:off x="3276600" y="3733800"/>
            <a:ext cx="1371600" cy="1257300"/>
          </a:xfrm>
          <a:prstGeom prst="straightConnector1">
            <a:avLst/>
          </a:prstGeom>
          <a:no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52" grpId="0" animBg="1"/>
      <p:bldP spid="60" grpId="0" animBg="1"/>
      <p:bldP spid="65" grpId="0" animBg="1"/>
      <p:bldP spid="7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51" name="Zaobljeni pravokotnik 50"/>
          <p:cNvSpPr/>
          <p:nvPr/>
        </p:nvSpPr>
        <p:spPr bwMode="auto">
          <a:xfrm>
            <a:off x="4648200" y="685800"/>
            <a:ext cx="3581400" cy="51816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3"/>
              </a:buBlip>
              <a:tabLst/>
            </a:pPr>
            <a:endParaRPr kumimoji="0" lang="en-US" sz="3000" b="0" i="0" u="none" strike="noStrike" cap="none" normalizeH="0" baseline="0" smtClean="0">
              <a:ln>
                <a:noFill/>
              </a:ln>
              <a:solidFill>
                <a:schemeClr val="tx1"/>
              </a:solidFill>
              <a:effectLst/>
              <a:latin typeface="Tahoma" pitchFamily="34" charset="0"/>
            </a:endParaRPr>
          </a:p>
        </p:txBody>
      </p:sp>
      <p:sp>
        <p:nvSpPr>
          <p:cNvPr id="22" name="Zaobljeni pravokotnik 21"/>
          <p:cNvSpPr/>
          <p:nvPr/>
        </p:nvSpPr>
        <p:spPr bwMode="auto">
          <a:xfrm>
            <a:off x="4876800" y="1143000"/>
            <a:ext cx="2971800" cy="12192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3000" b="0" i="0" u="none" strike="noStrike" cap="none" normalizeH="0" baseline="0" dirty="0" smtClean="0">
                <a:ln>
                  <a:noFill/>
                </a:ln>
                <a:solidFill>
                  <a:schemeClr val="tx1"/>
                </a:solidFill>
                <a:effectLst/>
                <a:latin typeface="Calibri" pitchFamily="34" charset="0"/>
                <a:cs typeface="Calibri" pitchFamily="34" charset="0"/>
              </a:rPr>
              <a:t>znanje</a:t>
            </a:r>
            <a:r>
              <a:rPr kumimoji="0" lang="sl-SI" sz="3000" b="0" i="0" u="none" strike="noStrike" cap="none" normalizeH="0" dirty="0" smtClean="0">
                <a:ln>
                  <a:noFill/>
                </a:ln>
                <a:solidFill>
                  <a:schemeClr val="tx1"/>
                </a:solidFill>
                <a:effectLst/>
                <a:latin typeface="Calibri" pitchFamily="34" charset="0"/>
                <a:cs typeface="Calibri" pitchFamily="34" charset="0"/>
              </a:rPr>
              <a:t> jezika/</a:t>
            </a:r>
            <a:r>
              <a:rPr kumimoji="0" lang="sl-SI" sz="3000" b="0" i="0" u="none" strike="noStrike" cap="none" normalizeH="0" dirty="0" err="1" smtClean="0">
                <a:ln>
                  <a:noFill/>
                </a:ln>
                <a:solidFill>
                  <a:schemeClr val="tx1"/>
                </a:solidFill>
                <a:effectLst/>
                <a:latin typeface="Calibri" pitchFamily="34" charset="0"/>
                <a:cs typeface="Calibri" pitchFamily="34" charset="0"/>
              </a:rPr>
              <a:t>ov</a:t>
            </a:r>
            <a:r>
              <a:rPr kumimoji="0" lang="sl-SI" sz="3000" b="0" i="0" u="none" strike="noStrike" cap="none" normalizeH="0" dirty="0" smtClean="0">
                <a:ln>
                  <a:noFill/>
                </a:ln>
                <a:solidFill>
                  <a:schemeClr val="tx1"/>
                </a:solidFill>
                <a:effectLst/>
                <a:latin typeface="Calibri" pitchFamily="34" charset="0"/>
                <a:cs typeface="Calibri" pitchFamily="34" charset="0"/>
              </a:rPr>
              <a:t> okolja</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25" name="Zaobljeni pravokotnik 24"/>
          <p:cNvSpPr/>
          <p:nvPr/>
        </p:nvSpPr>
        <p:spPr bwMode="auto">
          <a:xfrm>
            <a:off x="4876800" y="2743200"/>
            <a:ext cx="3124200" cy="12192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3000" b="0" i="0" u="none" strike="noStrike" cap="none" normalizeH="0" baseline="0" dirty="0" smtClean="0">
                <a:ln>
                  <a:noFill/>
                </a:ln>
                <a:solidFill>
                  <a:schemeClr val="tx1"/>
                </a:solidFill>
                <a:effectLst/>
                <a:latin typeface="Calibri" pitchFamily="34" charset="0"/>
                <a:cs typeface="Calibri" pitchFamily="34" charset="0"/>
              </a:rPr>
              <a:t>znanje prvega/ih jezikov</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p:txBody>
      </p:sp>
      <p:sp>
        <p:nvSpPr>
          <p:cNvPr id="27" name="Zaobljeni pravokotnik 26"/>
          <p:cNvSpPr/>
          <p:nvPr/>
        </p:nvSpPr>
        <p:spPr bwMode="auto">
          <a:xfrm>
            <a:off x="762000" y="1981200"/>
            <a:ext cx="2590800" cy="12192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3000" b="0" i="0" u="none" strike="noStrike" cap="none" normalizeH="0" baseline="0" dirty="0" smtClean="0">
                <a:ln>
                  <a:noFill/>
                </a:ln>
                <a:solidFill>
                  <a:schemeClr val="tx1"/>
                </a:solidFill>
                <a:effectLst/>
                <a:latin typeface="Calibri" pitchFamily="34" charset="0"/>
                <a:cs typeface="Calibri" pitchFamily="34" charset="0"/>
              </a:rPr>
              <a:t>priseljenec</a:t>
            </a:r>
          </a:p>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lang="sl-SI" dirty="0" smtClean="0">
                <a:solidFill>
                  <a:schemeClr val="tx1"/>
                </a:solidFill>
                <a:latin typeface="Calibri" pitchFamily="34" charset="0"/>
                <a:cs typeface="Calibri" pitchFamily="34" charset="0"/>
              </a:rPr>
              <a:t>priseljenka</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p:txBody>
      </p:sp>
      <p:cxnSp>
        <p:nvCxnSpPr>
          <p:cNvPr id="29" name="Raven puščični konektor 28"/>
          <p:cNvCxnSpPr>
            <a:stCxn id="27" idx="3"/>
            <a:endCxn id="22" idx="1"/>
          </p:cNvCxnSpPr>
          <p:nvPr/>
        </p:nvCxnSpPr>
        <p:spPr bwMode="auto">
          <a:xfrm flipV="1">
            <a:off x="3352800" y="1752600"/>
            <a:ext cx="1524000" cy="838200"/>
          </a:xfrm>
          <a:prstGeom prst="straightConnector1">
            <a:avLst/>
          </a:prstGeom>
          <a:noFill/>
          <a:ln w="9525" cap="flat" cmpd="sng" algn="ctr">
            <a:solidFill>
              <a:schemeClr val="tx1"/>
            </a:solidFill>
            <a:prstDash val="solid"/>
            <a:round/>
            <a:headEnd type="none" w="med" len="med"/>
            <a:tailEnd type="arrow"/>
          </a:ln>
          <a:effectLst/>
        </p:spPr>
      </p:cxnSp>
      <p:cxnSp>
        <p:nvCxnSpPr>
          <p:cNvPr id="36" name="Raven puščični konektor 35"/>
          <p:cNvCxnSpPr>
            <a:stCxn id="27" idx="3"/>
            <a:endCxn id="25" idx="1"/>
          </p:cNvCxnSpPr>
          <p:nvPr/>
        </p:nvCxnSpPr>
        <p:spPr bwMode="auto">
          <a:xfrm>
            <a:off x="3352800" y="2590800"/>
            <a:ext cx="1524000" cy="762000"/>
          </a:xfrm>
          <a:prstGeom prst="straightConnector1">
            <a:avLst/>
          </a:prstGeom>
          <a:noFill/>
          <a:ln w="9525" cap="flat" cmpd="sng" algn="ctr">
            <a:solidFill>
              <a:schemeClr val="tx1"/>
            </a:solidFill>
            <a:prstDash val="solid"/>
            <a:round/>
            <a:headEnd type="none" w="med" len="med"/>
            <a:tailEnd type="arrow"/>
          </a:ln>
          <a:effectLst/>
        </p:spPr>
      </p:cxnSp>
      <p:sp>
        <p:nvSpPr>
          <p:cNvPr id="41" name="Zaobljeni pravokotnik 40"/>
          <p:cNvSpPr/>
          <p:nvPr/>
        </p:nvSpPr>
        <p:spPr bwMode="auto">
          <a:xfrm>
            <a:off x="4953000" y="4343400"/>
            <a:ext cx="2819400" cy="1219200"/>
          </a:xfrm>
          <a:prstGeom prst="roundRect">
            <a:avLst/>
          </a:prstGeom>
          <a:ln>
            <a:headEnd type="none" w="med" len="med"/>
            <a:tailEnd type="triangl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
                <a:schemeClr val="accent1"/>
              </a:buClr>
              <a:buSzTx/>
              <a:buNone/>
              <a:tabLst/>
            </a:pPr>
            <a:r>
              <a:rPr kumimoji="0" lang="sl-SI" sz="3000" b="0" i="0" u="none" strike="noStrike" cap="none" normalizeH="0" baseline="0" dirty="0" smtClean="0">
                <a:ln>
                  <a:noFill/>
                </a:ln>
                <a:solidFill>
                  <a:schemeClr val="tx1"/>
                </a:solidFill>
                <a:effectLst/>
                <a:latin typeface="Calibri" pitchFamily="34" charset="0"/>
                <a:cs typeface="Calibri" pitchFamily="34" charset="0"/>
              </a:rPr>
              <a:t>znanje tujega/ih jezika/</a:t>
            </a:r>
            <a:r>
              <a:rPr kumimoji="0" lang="sl-SI" sz="3000" b="0" i="0" u="none" strike="noStrike" cap="none" normalizeH="0" baseline="0" dirty="0" err="1" smtClean="0">
                <a:ln>
                  <a:noFill/>
                </a:ln>
                <a:solidFill>
                  <a:schemeClr val="tx1"/>
                </a:solidFill>
                <a:effectLst/>
                <a:latin typeface="Calibri" pitchFamily="34" charset="0"/>
                <a:cs typeface="Calibri" pitchFamily="34" charset="0"/>
              </a:rPr>
              <a:t>ov</a:t>
            </a:r>
            <a:endParaRPr kumimoji="0" lang="en-US" sz="3000" b="0" i="0" u="none" strike="noStrike" cap="none" normalizeH="0" baseline="0" dirty="0" smtClean="0">
              <a:ln>
                <a:noFill/>
              </a:ln>
              <a:solidFill>
                <a:schemeClr val="tx1"/>
              </a:solidFill>
              <a:effectLst/>
              <a:latin typeface="Calibri" pitchFamily="34" charset="0"/>
              <a:cs typeface="Calibri" pitchFamily="34" charset="0"/>
            </a:endParaRPr>
          </a:p>
        </p:txBody>
      </p:sp>
      <p:cxnSp>
        <p:nvCxnSpPr>
          <p:cNvPr id="45" name="Raven puščični konektor 44"/>
          <p:cNvCxnSpPr>
            <a:stCxn id="27" idx="3"/>
            <a:endCxn id="41" idx="1"/>
          </p:cNvCxnSpPr>
          <p:nvPr/>
        </p:nvCxnSpPr>
        <p:spPr bwMode="auto">
          <a:xfrm>
            <a:off x="3352800" y="2590800"/>
            <a:ext cx="1600200" cy="2362200"/>
          </a:xfrm>
          <a:prstGeom prst="straightConnector1">
            <a:avLst/>
          </a:prstGeom>
          <a:no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diamond(in)">
                                      <p:cBhvr>
                                        <p:cTn id="25"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22" grpId="0" animBg="1"/>
      <p:bldP spid="25" grpId="0" animBg="1"/>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3400" y="1219200"/>
            <a:ext cx="8222411" cy="16002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09600" y="3505200"/>
            <a:ext cx="7924800" cy="1447800"/>
          </a:xfrm>
          <a:prstGeom prst="rect">
            <a:avLst/>
          </a:prstGeom>
          <a:noFill/>
          <a:ln w="9525">
            <a:noFill/>
            <a:miter lim="800000"/>
            <a:headEnd/>
            <a:tailEnd/>
          </a:ln>
        </p:spPr>
      </p:pic>
      <p:sp>
        <p:nvSpPr>
          <p:cNvPr id="4" name="PoljeZBesedilom 3"/>
          <p:cNvSpPr txBox="1"/>
          <p:nvPr/>
        </p:nvSpPr>
        <p:spPr>
          <a:xfrm>
            <a:off x="609600" y="381000"/>
            <a:ext cx="7848600" cy="553998"/>
          </a:xfrm>
          <a:prstGeom prst="rect">
            <a:avLst/>
          </a:prstGeom>
          <a:noFill/>
        </p:spPr>
        <p:txBody>
          <a:bodyPr wrap="square" rtlCol="0">
            <a:spAutoFit/>
          </a:bodyPr>
          <a:lstStyle/>
          <a:p>
            <a:pPr>
              <a:buNone/>
            </a:pPr>
            <a:r>
              <a:rPr lang="sl-SI" dirty="0" smtClean="0">
                <a:latin typeface="+mj-lt"/>
              </a:rPr>
              <a:t>(z vso previdnostjo</a:t>
            </a:r>
            <a:r>
              <a:rPr lang="sl-SI" dirty="0" smtClean="0">
                <a:latin typeface="+mj-lt"/>
                <a:sym typeface="Wingdings" pitchFamily="2" charset="2"/>
              </a:rPr>
              <a:t>):  </a:t>
            </a:r>
            <a:r>
              <a:rPr lang="sl-SI" i="1" dirty="0" smtClean="0">
                <a:latin typeface="+mj-lt"/>
                <a:sym typeface="Wingdings" pitchFamily="2" charset="2"/>
              </a:rPr>
              <a:t>forum</a:t>
            </a:r>
            <a:r>
              <a:rPr lang="sl-SI" dirty="0" smtClean="0">
                <a:latin typeface="+mj-lt"/>
                <a:sym typeface="Wingdings" pitchFamily="2" charset="2"/>
              </a:rPr>
              <a:t> </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fade">
                                      <p:cBhvr>
                                        <p:cTn id="12"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en-US"/>
          </a:p>
        </p:txBody>
      </p:sp>
      <p:sp>
        <p:nvSpPr>
          <p:cNvPr id="3" name="Ograda vsebine 2"/>
          <p:cNvSpPr>
            <a:spLocks noGrp="1"/>
          </p:cNvSpPr>
          <p:nvPr>
            <p:ph idx="1"/>
          </p:nvPr>
        </p:nvSpPr>
        <p:spPr/>
        <p:txBody>
          <a:bodyPr/>
          <a:lstStyle/>
          <a:p>
            <a:pPr>
              <a:buNone/>
            </a:pPr>
            <a:r>
              <a:rPr lang="sl-SI" dirty="0" smtClean="0"/>
              <a:t>Prišel, gledal, molčal?</a:t>
            </a:r>
          </a:p>
          <a:p>
            <a:pPr>
              <a:buNone/>
            </a:pPr>
            <a:endParaRPr lang="sl-SI" dirty="0" smtClean="0"/>
          </a:p>
          <a:p>
            <a:pPr>
              <a:buNone/>
            </a:pPr>
            <a:r>
              <a:rPr lang="sl-SI" dirty="0" smtClean="0"/>
              <a:t>Molk je lahko kvečjemu izbira, ne pa edina možnost.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762000" y="838200"/>
            <a:ext cx="7391400" cy="6210931"/>
          </a:xfrm>
          <a:prstGeom prst="rect">
            <a:avLst/>
          </a:prstGeom>
          <a:noFill/>
        </p:spPr>
        <p:txBody>
          <a:bodyPr wrap="square" rtlCol="0">
            <a:spAutoFit/>
          </a:bodyPr>
          <a:lstStyle/>
          <a:p>
            <a:pPr>
              <a:buNone/>
            </a:pPr>
            <a:r>
              <a:rPr lang="sl-SI" dirty="0" smtClean="0">
                <a:latin typeface="Calibri" pitchFamily="34" charset="0"/>
                <a:cs typeface="Calibri" pitchFamily="34" charset="0"/>
              </a:rPr>
              <a:t>»Vprašajte gospo Merkel, ali bo od ameriškega direktorja nemško-ameriškega podjetja zahtevala, naj se nauči nemščine. Ne bo, v tem je težava.«</a:t>
            </a:r>
          </a:p>
          <a:p>
            <a:pPr>
              <a:buNone/>
            </a:pPr>
            <a:r>
              <a:rPr lang="sl-SI" dirty="0" smtClean="0">
                <a:latin typeface="Calibri" pitchFamily="34" charset="0"/>
                <a:cs typeface="Calibri" pitchFamily="34" charset="0"/>
              </a:rPr>
              <a:t/>
            </a:r>
            <a:br>
              <a:rPr lang="sl-SI" dirty="0" smtClean="0">
                <a:latin typeface="Calibri" pitchFamily="34" charset="0"/>
                <a:cs typeface="Calibri" pitchFamily="34" charset="0"/>
              </a:rPr>
            </a:br>
            <a:r>
              <a:rPr lang="sl-SI" sz="2800" i="1" dirty="0" smtClean="0">
                <a:latin typeface="Calibri" pitchFamily="34" charset="0"/>
                <a:cs typeface="Calibri" pitchFamily="34" charset="0"/>
              </a:rPr>
              <a:t>Koordinator projekta Dylan, ki se ukvarja z večjezičnostjo v EU, dr. GEORGES LÜDI, v Studiu </a:t>
            </a:r>
            <a:r>
              <a:rPr lang="sl-SI" sz="2800" i="1" dirty="0" err="1" smtClean="0">
                <a:latin typeface="Calibri" pitchFamily="34" charset="0"/>
                <a:cs typeface="Calibri" pitchFamily="34" charset="0"/>
              </a:rPr>
              <a:t>City</a:t>
            </a:r>
            <a:r>
              <a:rPr lang="sl-SI" sz="2800" i="1" dirty="0" smtClean="0">
                <a:latin typeface="Calibri" pitchFamily="34" charset="0"/>
                <a:cs typeface="Calibri" pitchFamily="34" charset="0"/>
              </a:rPr>
              <a:t>, o prepričanju, da bi se v vseh evropskih državah priseljenci morali naučiti državnega jezika</a:t>
            </a:r>
          </a:p>
          <a:p>
            <a:pPr>
              <a:buNone/>
            </a:pPr>
            <a:endParaRPr lang="sl-SI" sz="2800" i="1" dirty="0">
              <a:latin typeface="Calibri" pitchFamily="34" charset="0"/>
              <a:cs typeface="Calibri" pitchFamily="34" charset="0"/>
            </a:endParaRPr>
          </a:p>
          <a:p>
            <a:pPr>
              <a:buNone/>
            </a:pPr>
            <a:r>
              <a:rPr lang="sl-SI" sz="2800" dirty="0" smtClean="0">
                <a:latin typeface="Calibri" pitchFamily="34" charset="0"/>
                <a:cs typeface="Calibri" pitchFamily="34" charset="0"/>
              </a:rPr>
              <a:t>Izjave tedna, Mladina, št. 45, 2010.</a:t>
            </a:r>
            <a:r>
              <a:rPr lang="sl-SI" dirty="0" smtClean="0">
                <a:latin typeface="Calibri" pitchFamily="34" charset="0"/>
                <a:cs typeface="Calibri" pitchFamily="34" charset="0"/>
              </a:rPr>
              <a:t/>
            </a:r>
            <a:br>
              <a:rPr lang="sl-SI" dirty="0" smtClean="0">
                <a:latin typeface="Calibri" pitchFamily="34" charset="0"/>
                <a:cs typeface="Calibri" pitchFamily="34" charset="0"/>
              </a:rPr>
            </a:br>
            <a:r>
              <a:rPr lang="sl-SI" dirty="0" smtClean="0">
                <a:latin typeface="Calibri" pitchFamily="34" charset="0"/>
                <a:cs typeface="Calibri" pitchFamily="34" charset="0"/>
              </a:rPr>
              <a:t/>
            </a:r>
            <a:br>
              <a:rPr lang="sl-SI" dirty="0" smtClean="0">
                <a:latin typeface="Calibri" pitchFamily="34" charset="0"/>
                <a:cs typeface="Calibri" pitchFamily="34" charset="0"/>
              </a:rPr>
            </a:br>
            <a:endParaRPr lang="en-US" dirty="0">
              <a:latin typeface="Calibri" pitchFamily="34" charset="0"/>
              <a:cs typeface="Calibri" pitchFamily="34" charset="0"/>
            </a:endParaRPr>
          </a:p>
        </p:txBody>
      </p:sp>
      <p:pic>
        <p:nvPicPr>
          <p:cNvPr id="4"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7"/>
          <p:cNvPicPr>
            <a:picLocks noChangeAspect="1" noChangeArrowheads="1"/>
          </p:cNvPicPr>
          <p:nvPr/>
        </p:nvPicPr>
        <p:blipFill>
          <a:blip r:embed="rId2" cstate="print"/>
          <a:srcRect/>
          <a:stretch>
            <a:fillRect/>
          </a:stretch>
        </p:blipFill>
        <p:spPr bwMode="auto">
          <a:xfrm>
            <a:off x="6781800" y="5105400"/>
            <a:ext cx="2160240" cy="1575160"/>
          </a:xfrm>
          <a:prstGeom prst="rect">
            <a:avLst/>
          </a:prstGeom>
          <a:noFill/>
          <a:ln w="9525">
            <a:noFill/>
            <a:miter lim="800000"/>
            <a:headEnd/>
            <a:tailEnd/>
          </a:ln>
          <a:effectLst/>
        </p:spPr>
      </p:pic>
      <p:sp>
        <p:nvSpPr>
          <p:cNvPr id="2" name="PoljeZBesedilom 1"/>
          <p:cNvSpPr txBox="1"/>
          <p:nvPr/>
        </p:nvSpPr>
        <p:spPr>
          <a:xfrm>
            <a:off x="685800" y="457200"/>
            <a:ext cx="7391400" cy="5706177"/>
          </a:xfrm>
          <a:prstGeom prst="rect">
            <a:avLst/>
          </a:prstGeom>
          <a:noFill/>
        </p:spPr>
        <p:txBody>
          <a:bodyPr wrap="square" rtlCol="0">
            <a:spAutoFit/>
          </a:bodyPr>
          <a:lstStyle/>
          <a:p>
            <a:pPr>
              <a:buNone/>
            </a:pPr>
            <a:r>
              <a:rPr lang="sl-SI" sz="2800" dirty="0" smtClean="0">
                <a:latin typeface="+mj-lt"/>
              </a:rPr>
              <a:t>Ne morem si kaj, da ne navedem primer iz naše vsakdanje prakse: poznam gospo, ki že leta in leta vodi šolo tujih jezikov ne da bi se naučila slovenskega jezika, ker so se z njo vsi pogovarjali angleško. Po drugi strani se pričakuje, da bodo delovni priseljenci iz nekdanje Jugoslavije obvezno obvladali jezik ter slovensko zgodovinsko in kulturno ozadje. Ali to pomeni, da bodo prav ti ljudje prisiljeni poskrbeti za ohranitev in kvaliteto slovenskega jezika? Naš pogled na jezik je svetohlinski: za akademske kroge je neuporaben, za ljudske množice pa je nujno zlo.</a:t>
            </a:r>
          </a:p>
          <a:p>
            <a:pPr>
              <a:buNone/>
            </a:pPr>
            <a:r>
              <a:rPr lang="sl-SI" sz="1800" dirty="0" smtClean="0">
                <a:latin typeface="+mj-lt"/>
                <a:cs typeface="Calibri" pitchFamily="34" charset="0"/>
              </a:rPr>
              <a:t>Mimi </a:t>
            </a:r>
            <a:r>
              <a:rPr lang="sl-SI" sz="1800" dirty="0" err="1" smtClean="0">
                <a:latin typeface="+mj-lt"/>
                <a:cs typeface="Calibri" pitchFamily="34" charset="0"/>
              </a:rPr>
              <a:t>Šegina</a:t>
            </a:r>
            <a:r>
              <a:rPr lang="sl-SI" sz="1800" dirty="0" smtClean="0">
                <a:latin typeface="+mj-lt"/>
                <a:cs typeface="Calibri" pitchFamily="34" charset="0"/>
              </a:rPr>
              <a:t>, http://ms.sta.si/2010/11/v-roki-golob-na-strehi-pa-jastreb-2</a:t>
            </a:r>
            <a:r>
              <a:rPr lang="sl-SI" sz="2400" dirty="0" smtClean="0">
                <a:latin typeface="+mj-lt"/>
                <a:cs typeface="Calibri" pitchFamily="34" charset="0"/>
              </a:rPr>
              <a:t>/</a:t>
            </a:r>
            <a:endParaRPr lang="en-US" sz="2000" dirty="0">
              <a:latin typeface="+mj-lt"/>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403225"/>
            <a:ext cx="8229600" cy="5821363"/>
          </a:xfrm>
        </p:spPr>
        <p:txBody>
          <a:bodyPr rtlCol="0">
            <a:normAutofit/>
          </a:bodyPr>
          <a:lstStyle/>
          <a:p>
            <a:pPr fontAlgn="auto">
              <a:spcAft>
                <a:spcPts val="0"/>
              </a:spcAft>
              <a:buFont typeface="Arial" pitchFamily="34" charset="0"/>
              <a:buNone/>
              <a:defRPr/>
            </a:pPr>
            <a:r>
              <a:rPr lang="sl-SI" sz="2000" dirty="0" smtClean="0"/>
              <a:t>Intervju s Petrom </a:t>
            </a:r>
            <a:r>
              <a:rPr lang="sl-SI" sz="2000" dirty="0" err="1" smtClean="0"/>
              <a:t>Bossmanom</a:t>
            </a:r>
            <a:r>
              <a:rPr lang="sl-SI" sz="2000" dirty="0" smtClean="0"/>
              <a:t>, novim piranskim županom</a:t>
            </a:r>
            <a:endParaRPr lang="sl-SI" sz="2400" dirty="0" smtClean="0"/>
          </a:p>
          <a:p>
            <a:pPr fontAlgn="auto">
              <a:spcAft>
                <a:spcPts val="0"/>
              </a:spcAft>
              <a:buFont typeface="Arial" pitchFamily="34" charset="0"/>
              <a:buNone/>
              <a:defRPr/>
            </a:pPr>
            <a:endParaRPr lang="sl-SI" sz="2400" dirty="0" smtClean="0"/>
          </a:p>
          <a:p>
            <a:pPr fontAlgn="auto">
              <a:spcAft>
                <a:spcPts val="0"/>
              </a:spcAft>
              <a:buFont typeface="Arial" pitchFamily="34" charset="0"/>
              <a:buNone/>
              <a:defRPr/>
            </a:pPr>
            <a:endParaRPr lang="sl-SI" sz="2400" dirty="0" smtClean="0"/>
          </a:p>
          <a:p>
            <a:pPr fontAlgn="auto">
              <a:spcAft>
                <a:spcPts val="0"/>
              </a:spcAft>
              <a:buFont typeface="Arial" pitchFamily="34" charset="0"/>
              <a:buNone/>
              <a:defRPr/>
            </a:pPr>
            <a:r>
              <a:rPr lang="sl-SI" sz="2800" i="1" dirty="0" smtClean="0"/>
              <a:t>Slovensko govorite, seveda delate napake. Ste učenje slovenščine v teh 33 letih zanemarjali? Bo to težava za zahteven piranski protokol?</a:t>
            </a:r>
          </a:p>
          <a:p>
            <a:pPr fontAlgn="auto">
              <a:spcAft>
                <a:spcPts val="0"/>
              </a:spcAft>
              <a:buFont typeface="Arial" pitchFamily="34" charset="0"/>
              <a:buNone/>
              <a:defRPr/>
            </a:pPr>
            <a:endParaRPr lang="sl-SI" sz="2800" dirty="0" smtClean="0"/>
          </a:p>
          <a:p>
            <a:pPr fontAlgn="auto">
              <a:spcAft>
                <a:spcPts val="0"/>
              </a:spcAft>
              <a:buFont typeface="Arial" pitchFamily="34" charset="0"/>
              <a:buNone/>
              <a:defRPr/>
            </a:pPr>
            <a:r>
              <a:rPr lang="sl-SI" sz="2800" dirty="0" smtClean="0"/>
              <a:t>Mogoče sem res nekoliko zanemarjal svojo slovenščino. Zdaj, ko sem župan, je položaj drugačen. Imam prijateljico slavistko, ki mi je že ponudila dodatno izobraževanje.</a:t>
            </a:r>
          </a:p>
          <a:p>
            <a:pPr fontAlgn="auto">
              <a:spcAft>
                <a:spcPts val="0"/>
              </a:spcAft>
              <a:buFont typeface="Arial" pitchFamily="34" charset="0"/>
              <a:buNone/>
              <a:defRPr/>
            </a:pPr>
            <a:endParaRPr lang="sl-SI" sz="2400" dirty="0" smtClean="0"/>
          </a:p>
          <a:p>
            <a:pPr fontAlgn="auto">
              <a:spcAft>
                <a:spcPts val="0"/>
              </a:spcAft>
              <a:buFont typeface="Arial" pitchFamily="34" charset="0"/>
              <a:buNone/>
              <a:defRPr/>
            </a:pPr>
            <a:r>
              <a:rPr lang="sl-SI" sz="2000" dirty="0" smtClean="0"/>
              <a:t>(Delo, 25. 10. 2010, str. 3)</a:t>
            </a:r>
          </a:p>
          <a:p>
            <a:pPr fontAlgn="auto">
              <a:spcAft>
                <a:spcPts val="0"/>
              </a:spcAft>
              <a:buFont typeface="Arial" pitchFamily="34" charset="0"/>
              <a:buNone/>
              <a:defRPr/>
            </a:pPr>
            <a:endParaRPr lang="sl-SI"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457200" y="403225"/>
            <a:ext cx="8229600" cy="5821363"/>
          </a:xfrm>
        </p:spPr>
        <p:txBody>
          <a:bodyPr rtlCol="0">
            <a:normAutofit fontScale="77500" lnSpcReduction="20000"/>
          </a:bodyPr>
          <a:lstStyle/>
          <a:p>
            <a:pPr fontAlgn="auto">
              <a:spcAft>
                <a:spcPts val="0"/>
              </a:spcAft>
              <a:buFont typeface="Arial" pitchFamily="34" charset="0"/>
              <a:buNone/>
              <a:defRPr/>
            </a:pPr>
            <a:r>
              <a:rPr lang="sl-SI" sz="2400" dirty="0" smtClean="0"/>
              <a:t>Intervju z </a:t>
            </a:r>
            <a:r>
              <a:rPr lang="sl-SI" sz="2400" dirty="0" err="1" smtClean="0"/>
              <a:t>Erico</a:t>
            </a:r>
            <a:r>
              <a:rPr lang="sl-SI" sz="2400" dirty="0" smtClean="0"/>
              <a:t> Johnson Debeljak, prevajalko, pisateljico in publicistko:</a:t>
            </a:r>
          </a:p>
          <a:p>
            <a:pPr fontAlgn="auto">
              <a:spcAft>
                <a:spcPts val="0"/>
              </a:spcAft>
              <a:buFont typeface="Arial" pitchFamily="34" charset="0"/>
              <a:buNone/>
              <a:defRPr/>
            </a:pPr>
            <a:endParaRPr lang="sl-SI" sz="2400" dirty="0" smtClean="0"/>
          </a:p>
          <a:p>
            <a:pPr fontAlgn="auto">
              <a:spcAft>
                <a:spcPts val="0"/>
              </a:spcAft>
              <a:buFont typeface="Arial" pitchFamily="34" charset="0"/>
              <a:buNone/>
              <a:defRPr/>
            </a:pPr>
            <a:endParaRPr lang="sl-SI" sz="2400" dirty="0" smtClean="0"/>
          </a:p>
          <a:p>
            <a:pPr fontAlgn="auto">
              <a:spcAft>
                <a:spcPts val="0"/>
              </a:spcAft>
              <a:buFont typeface="Arial" pitchFamily="34" charset="0"/>
              <a:buNone/>
              <a:defRPr/>
            </a:pPr>
            <a:r>
              <a:rPr lang="sl-SI" sz="3600" i="1" dirty="0" smtClean="0"/>
              <a:t>Sami ste se naučili slovenščine, ki je zelo zahteven jezik</a:t>
            </a:r>
            <a:r>
              <a:rPr lang="sl-SI" sz="3600" dirty="0" smtClean="0"/>
              <a:t>.</a:t>
            </a:r>
            <a:r>
              <a:rPr lang="sl-SI" sz="3600" i="1" dirty="0" smtClean="0"/>
              <a:t> Je na vašo veliko željo po učenju jezika morda vplivalo dejstvo, da je vaš soprog pesnik in mu je slovenski jezik pravzaprav delovno orodje?</a:t>
            </a:r>
            <a:endParaRPr lang="sl-SI" sz="3600" dirty="0" smtClean="0"/>
          </a:p>
          <a:p>
            <a:pPr fontAlgn="auto">
              <a:spcAft>
                <a:spcPts val="0"/>
              </a:spcAft>
              <a:buFont typeface="Arial" pitchFamily="34" charset="0"/>
              <a:buNone/>
              <a:defRPr/>
            </a:pPr>
            <a:r>
              <a:rPr lang="sl-SI" sz="3600" dirty="0" smtClean="0"/>
              <a:t/>
            </a:r>
            <a:br>
              <a:rPr lang="sl-SI" sz="3600" dirty="0" smtClean="0"/>
            </a:br>
            <a:r>
              <a:rPr lang="sl-SI" sz="3600" dirty="0" smtClean="0"/>
              <a:t>Tudi </a:t>
            </a:r>
            <a:r>
              <a:rPr lang="sl-SI" sz="3600" dirty="0" smtClean="0"/>
              <a:t>če bi živela v Franciji ali Nemčiji, bi se naučila tamkajšnjega jezika. Tujci, ki se ne učijo jezika države, v kateri živijo, so nekakšni čudaki. Kako lahko celo desetletje živiš v državi, pa si znaš v lokalu komaj naročiti kavo, če sploh? Sama se počutim kar malce krivo, ker slovenskega časopisa ne berem vsak dan.</a:t>
            </a:r>
          </a:p>
          <a:p>
            <a:pPr fontAlgn="auto">
              <a:spcAft>
                <a:spcPts val="0"/>
              </a:spcAft>
              <a:buFont typeface="Arial" pitchFamily="34" charset="0"/>
              <a:buNone/>
              <a:defRPr/>
            </a:pPr>
            <a:endParaRPr lang="sl-SI" sz="3600" dirty="0" smtClean="0"/>
          </a:p>
          <a:p>
            <a:pPr fontAlgn="auto">
              <a:spcAft>
                <a:spcPts val="0"/>
              </a:spcAft>
              <a:buFont typeface="Arial" pitchFamily="34" charset="0"/>
              <a:buNone/>
              <a:defRPr/>
            </a:pPr>
            <a:r>
              <a:rPr lang="sl-SI" sz="2400" dirty="0" smtClean="0"/>
              <a:t>(</a:t>
            </a:r>
            <a:r>
              <a:rPr lang="sl-SI" sz="2400" dirty="0" smtClean="0"/>
              <a:t>Mladina, 22. 10. 2010, str. 88) </a:t>
            </a:r>
          </a:p>
          <a:p>
            <a:pPr fontAlgn="auto">
              <a:spcAft>
                <a:spcPts val="0"/>
              </a:spcAft>
              <a:buFont typeface="Arial" pitchFamily="34" charset="0"/>
              <a:buNone/>
              <a:defRPr/>
            </a:pPr>
            <a:endParaRPr lang="sl-SI"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p:cNvSpPr txBox="1"/>
          <p:nvPr/>
        </p:nvSpPr>
        <p:spPr>
          <a:xfrm>
            <a:off x="457200" y="1524000"/>
            <a:ext cx="7848600" cy="3508653"/>
          </a:xfrm>
          <a:prstGeom prst="rect">
            <a:avLst/>
          </a:prstGeom>
          <a:noFill/>
        </p:spPr>
        <p:txBody>
          <a:bodyPr wrap="square" rtlCol="0">
            <a:spAutoFit/>
          </a:bodyPr>
          <a:lstStyle/>
          <a:p>
            <a:pPr>
              <a:buClrTx/>
              <a:buFont typeface="Arial" pitchFamily="34" charset="0"/>
              <a:buChar char="•"/>
            </a:pPr>
            <a:r>
              <a:rPr lang="sl-SI" dirty="0" smtClean="0">
                <a:latin typeface="+mj-lt"/>
              </a:rPr>
              <a:t> priseljenska problematika večplastna</a:t>
            </a:r>
            <a:br>
              <a:rPr lang="sl-SI" dirty="0" smtClean="0">
                <a:latin typeface="+mj-lt"/>
              </a:rPr>
            </a:br>
            <a:endParaRPr lang="sl-SI" dirty="0" smtClean="0">
              <a:latin typeface="+mj-lt"/>
            </a:endParaRPr>
          </a:p>
          <a:p>
            <a:pPr>
              <a:buClrTx/>
              <a:buFont typeface="Arial" pitchFamily="34" charset="0"/>
              <a:buChar char="•"/>
            </a:pPr>
            <a:r>
              <a:rPr lang="sl-SI" dirty="0" smtClean="0">
                <a:latin typeface="+mj-lt"/>
              </a:rPr>
              <a:t> jezikovna razsežnost pomembna – in sama </a:t>
            </a:r>
            <a:r>
              <a:rPr lang="sl-SI" dirty="0" smtClean="0">
                <a:latin typeface="+mj-lt"/>
              </a:rPr>
              <a:t>	večplastna</a:t>
            </a:r>
            <a:r>
              <a:rPr lang="sl-SI" dirty="0" smtClean="0">
                <a:latin typeface="+mj-lt"/>
              </a:rPr>
              <a:t/>
            </a:r>
            <a:br>
              <a:rPr lang="sl-SI" dirty="0" smtClean="0">
                <a:latin typeface="+mj-lt"/>
              </a:rPr>
            </a:br>
            <a:endParaRPr lang="sl-SI" dirty="0" smtClean="0">
              <a:latin typeface="+mj-lt"/>
            </a:endParaRPr>
          </a:p>
          <a:p>
            <a:pPr>
              <a:buClrTx/>
              <a:buFont typeface="Arial" pitchFamily="34" charset="0"/>
              <a:buChar char="•"/>
            </a:pPr>
            <a:r>
              <a:rPr lang="sl-SI" dirty="0" smtClean="0">
                <a:latin typeface="+mj-lt"/>
              </a:rPr>
              <a:t> jezik kot avtonomna razsežnost:</a:t>
            </a:r>
            <a:br>
              <a:rPr lang="sl-SI" dirty="0" smtClean="0">
                <a:latin typeface="+mj-lt"/>
              </a:rPr>
            </a:br>
            <a:r>
              <a:rPr lang="sl-SI" dirty="0" smtClean="0">
                <a:latin typeface="+mj-lt"/>
              </a:rPr>
              <a:t>	funkcionalne prednosti in pomanjkljivosti</a:t>
            </a:r>
          </a:p>
        </p:txBody>
      </p:sp>
      <p:sp>
        <p:nvSpPr>
          <p:cNvPr id="4" name="PoljeZBesedilom 3"/>
          <p:cNvSpPr txBox="1"/>
          <p:nvPr/>
        </p:nvSpPr>
        <p:spPr>
          <a:xfrm>
            <a:off x="609600" y="381000"/>
            <a:ext cx="7848600" cy="553998"/>
          </a:xfrm>
          <a:prstGeom prst="rect">
            <a:avLst/>
          </a:prstGeom>
          <a:noFill/>
        </p:spPr>
        <p:txBody>
          <a:bodyPr wrap="square" rtlCol="0">
            <a:spAutoFit/>
          </a:bodyPr>
          <a:lstStyle/>
          <a:p>
            <a:pPr>
              <a:buNone/>
            </a:pPr>
            <a:r>
              <a:rPr lang="sl-SI" dirty="0" smtClean="0">
                <a:latin typeface="+mj-lt"/>
              </a:rPr>
              <a:t>Izhodišče:</a:t>
            </a:r>
            <a:endParaRPr lang="en-US"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jeZBesedilom 3"/>
          <p:cNvSpPr txBox="1"/>
          <p:nvPr/>
        </p:nvSpPr>
        <p:spPr>
          <a:xfrm>
            <a:off x="609600" y="381000"/>
            <a:ext cx="7848600" cy="553998"/>
          </a:xfrm>
          <a:prstGeom prst="rect">
            <a:avLst/>
          </a:prstGeom>
          <a:noFill/>
        </p:spPr>
        <p:txBody>
          <a:bodyPr wrap="square" rtlCol="0">
            <a:spAutoFit/>
          </a:bodyPr>
          <a:lstStyle/>
          <a:p>
            <a:pPr>
              <a:buNone/>
            </a:pPr>
            <a:r>
              <a:rPr lang="sl-SI" dirty="0" smtClean="0">
                <a:latin typeface="+mj-lt"/>
              </a:rPr>
              <a:t>Priseljenci kot </a:t>
            </a:r>
            <a:r>
              <a:rPr lang="sl-SI" dirty="0" err="1" smtClean="0">
                <a:latin typeface="+mj-lt"/>
              </a:rPr>
              <a:t>deprivilegirana</a:t>
            </a:r>
            <a:r>
              <a:rPr lang="sl-SI" dirty="0" smtClean="0">
                <a:latin typeface="+mj-lt"/>
              </a:rPr>
              <a:t> skupina: </a:t>
            </a:r>
            <a:endParaRPr lang="en-US" dirty="0">
              <a:latin typeface="+mj-lt"/>
            </a:endParaRPr>
          </a:p>
        </p:txBody>
      </p:sp>
      <p:sp>
        <p:nvSpPr>
          <p:cNvPr id="5" name="PoljeZBesedilom 4"/>
          <p:cNvSpPr txBox="1"/>
          <p:nvPr/>
        </p:nvSpPr>
        <p:spPr>
          <a:xfrm>
            <a:off x="533400" y="1219200"/>
            <a:ext cx="8305800" cy="4955203"/>
          </a:xfrm>
          <a:prstGeom prst="rect">
            <a:avLst/>
          </a:prstGeom>
          <a:noFill/>
        </p:spPr>
        <p:txBody>
          <a:bodyPr wrap="square" rtlCol="0">
            <a:spAutoFit/>
          </a:bodyPr>
          <a:lstStyle/>
          <a:p>
            <a:pPr>
              <a:buNone/>
            </a:pPr>
            <a:r>
              <a:rPr lang="sl-SI" sz="2000" dirty="0" smtClean="0">
                <a:latin typeface="Arial" pitchFamily="34" charset="0"/>
                <a:cs typeface="Arial" pitchFamily="34" charset="0"/>
              </a:rPr>
              <a:t>Evropska listina o regionalnih ali manjšinskih jezikih, 1992, </a:t>
            </a:r>
          </a:p>
          <a:p>
            <a:pPr>
              <a:buNone/>
            </a:pPr>
            <a:r>
              <a:rPr lang="sl-SI" sz="2000" dirty="0" smtClean="0">
                <a:latin typeface="Arial" pitchFamily="34" charset="0"/>
                <a:cs typeface="Arial" pitchFamily="34" charset="0"/>
              </a:rPr>
              <a:t>v RS ratificirana 2000:</a:t>
            </a:r>
          </a:p>
          <a:p>
            <a:pPr>
              <a:buNone/>
            </a:pPr>
            <a:r>
              <a:rPr lang="sl-SI" sz="2000" dirty="0" smtClean="0">
                <a:latin typeface="Arial" pitchFamily="34" charset="0"/>
                <a:cs typeface="Arial" pitchFamily="34" charset="0"/>
              </a:rPr>
              <a:t> </a:t>
            </a:r>
          </a:p>
          <a:p>
            <a:pPr algn="ctr">
              <a:buNone/>
            </a:pPr>
            <a:r>
              <a:rPr lang="sl-SI" sz="2000" dirty="0" smtClean="0">
                <a:latin typeface="Arial" pitchFamily="34" charset="0"/>
                <a:cs typeface="Arial" pitchFamily="34" charset="0"/>
              </a:rPr>
              <a:t>1. člen</a:t>
            </a:r>
            <a:br>
              <a:rPr lang="sl-SI" sz="2000" dirty="0" smtClean="0">
                <a:latin typeface="Arial" pitchFamily="34" charset="0"/>
                <a:cs typeface="Arial" pitchFamily="34" charset="0"/>
              </a:rPr>
            </a:br>
            <a:r>
              <a:rPr lang="sl-SI" sz="2000" dirty="0" smtClean="0">
                <a:latin typeface="Arial" pitchFamily="34" charset="0"/>
                <a:cs typeface="Arial" pitchFamily="34" charset="0"/>
              </a:rPr>
              <a:t> Opredelitev izrazov</a:t>
            </a:r>
          </a:p>
          <a:p>
            <a:pPr>
              <a:buNone/>
            </a:pPr>
            <a:r>
              <a:rPr lang="sl-SI" sz="2000" dirty="0" smtClean="0">
                <a:latin typeface="Arial" pitchFamily="34" charset="0"/>
                <a:cs typeface="Arial" pitchFamily="34" charset="0"/>
              </a:rPr>
              <a:t>V tej listini:</a:t>
            </a:r>
          </a:p>
          <a:p>
            <a:pPr>
              <a:buNone/>
            </a:pPr>
            <a:r>
              <a:rPr lang="sl-SI" sz="2000" dirty="0" smtClean="0">
                <a:latin typeface="Arial" pitchFamily="34" charset="0"/>
                <a:cs typeface="Arial" pitchFamily="34" charset="0"/>
              </a:rPr>
              <a:t> izraz "regionalni ali manjšinski jeziki" pomeni jezike:</a:t>
            </a:r>
          </a:p>
          <a:p>
            <a:pPr>
              <a:buNone/>
            </a:pPr>
            <a:r>
              <a:rPr lang="sl-SI" sz="2000" dirty="0" smtClean="0">
                <a:latin typeface="Arial" pitchFamily="34" charset="0"/>
                <a:cs typeface="Arial" pitchFamily="34" charset="0"/>
              </a:rPr>
              <a:t>i  </a:t>
            </a:r>
            <a:r>
              <a:rPr lang="sl-SI" sz="2000" i="1" dirty="0" smtClean="0">
                <a:latin typeface="Arial" pitchFamily="34" charset="0"/>
                <a:cs typeface="Arial" pitchFamily="34" charset="0"/>
              </a:rPr>
              <a:t>ki jih tradicionalno uporabljajo na določenem ozemlju države državljani te države, ki sestavljajo skupino, številčno manjšo od preostalega prebivalstva te države, in</a:t>
            </a:r>
          </a:p>
          <a:p>
            <a:pPr>
              <a:buNone/>
            </a:pPr>
            <a:r>
              <a:rPr lang="sl-SI" sz="2000" dirty="0" err="1" smtClean="0">
                <a:latin typeface="Arial" pitchFamily="34" charset="0"/>
                <a:cs typeface="Arial" pitchFamily="34" charset="0"/>
              </a:rPr>
              <a:t>ii</a:t>
            </a:r>
            <a:r>
              <a:rPr lang="sl-SI" sz="2000" dirty="0" smtClean="0">
                <a:latin typeface="Arial" pitchFamily="34" charset="0"/>
                <a:cs typeface="Arial" pitchFamily="34" charset="0"/>
              </a:rPr>
              <a:t> </a:t>
            </a:r>
            <a:r>
              <a:rPr lang="sl-SI" sz="2000" i="1" dirty="0" smtClean="0">
                <a:latin typeface="Arial" pitchFamily="34" charset="0"/>
                <a:cs typeface="Arial" pitchFamily="34" charset="0"/>
              </a:rPr>
              <a:t>ki se razlikujejo od uradnega jezika ali uradnih jezikov te države;</a:t>
            </a:r>
          </a:p>
          <a:p>
            <a:pPr>
              <a:buNone/>
            </a:pPr>
            <a:r>
              <a:rPr lang="sl-SI" sz="2000" i="1" dirty="0" smtClean="0">
                <a:latin typeface="Arial" pitchFamily="34" charset="0"/>
                <a:cs typeface="Arial" pitchFamily="34" charset="0"/>
              </a:rPr>
              <a:t>izraz ne vključuje niti narečij uradnega jezika ali uradnih jezikov države niti jezikov migrantov</a:t>
            </a:r>
            <a:r>
              <a:rPr lang="sl-SI" sz="2000" dirty="0" smtClean="0">
                <a:latin typeface="Arial" pitchFamily="34" charset="0"/>
                <a:cs typeface="Arial" pitchFamily="34" charset="0"/>
              </a:rPr>
              <a:t>;</a:t>
            </a:r>
          </a:p>
          <a:p>
            <a:pPr>
              <a:buNone/>
            </a:pPr>
            <a:endParaRPr lang="en-US" sz="2000" dirty="0">
              <a:latin typeface="Arial" pitchFamily="34" charset="0"/>
              <a:cs typeface="Arial" pitchFamily="34" charset="0"/>
            </a:endParaRPr>
          </a:p>
        </p:txBody>
      </p:sp>
      <p:sp>
        <p:nvSpPr>
          <p:cNvPr id="6" name="Zaobljeni pravokotnik 5"/>
          <p:cNvSpPr/>
          <p:nvPr/>
        </p:nvSpPr>
        <p:spPr bwMode="auto">
          <a:xfrm>
            <a:off x="152400" y="5105400"/>
            <a:ext cx="8763000" cy="838200"/>
          </a:xfrm>
          <a:prstGeom prst="roundRect">
            <a:avLst/>
          </a:prstGeom>
          <a:solidFill>
            <a:srgbClr val="FF0000">
              <a:alpha val="41000"/>
            </a:srgbClr>
          </a:solid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r:embed="rId2"/>
              </a:buBlip>
              <a:tabLst/>
            </a:pPr>
            <a:endParaRPr kumimoji="0" lang="en-US" sz="3000" b="0" i="0" u="none" strike="noStrike" cap="none" normalizeH="0" baseline="0" smtClean="0">
              <a:ln>
                <a:noFill/>
              </a:ln>
              <a:solidFill>
                <a:schemeClr val="tx1"/>
              </a:solidFill>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jeZBesedilom 3"/>
          <p:cNvSpPr txBox="1"/>
          <p:nvPr/>
        </p:nvSpPr>
        <p:spPr>
          <a:xfrm>
            <a:off x="609600" y="381000"/>
            <a:ext cx="7848600" cy="553998"/>
          </a:xfrm>
          <a:prstGeom prst="rect">
            <a:avLst/>
          </a:prstGeom>
          <a:noFill/>
        </p:spPr>
        <p:txBody>
          <a:bodyPr wrap="square" rtlCol="0">
            <a:spAutoFit/>
          </a:bodyPr>
          <a:lstStyle/>
          <a:p>
            <a:pPr>
              <a:buNone/>
            </a:pPr>
            <a:r>
              <a:rPr lang="sl-SI" dirty="0" smtClean="0">
                <a:latin typeface="+mj-lt"/>
              </a:rPr>
              <a:t>Odpiranje oči:</a:t>
            </a:r>
            <a:endParaRPr lang="en-US" dirty="0">
              <a:latin typeface="+mj-lt"/>
            </a:endParaRPr>
          </a:p>
        </p:txBody>
      </p:sp>
      <p:sp>
        <p:nvSpPr>
          <p:cNvPr id="7" name="PoljeZBesedilom 6"/>
          <p:cNvSpPr txBox="1"/>
          <p:nvPr/>
        </p:nvSpPr>
        <p:spPr>
          <a:xfrm>
            <a:off x="533400" y="1371600"/>
            <a:ext cx="7696200" cy="2031325"/>
          </a:xfrm>
          <a:prstGeom prst="rect">
            <a:avLst/>
          </a:prstGeom>
          <a:noFill/>
        </p:spPr>
        <p:txBody>
          <a:bodyPr wrap="square" rtlCol="0">
            <a:spAutoFit/>
          </a:bodyPr>
          <a:lstStyle/>
          <a:p>
            <a:pPr>
              <a:buNone/>
            </a:pPr>
            <a:r>
              <a:rPr lang="sl-SI" dirty="0" smtClean="0">
                <a:latin typeface="Calibri" pitchFamily="34" charset="0"/>
              </a:rPr>
              <a:t>Strategija vključevanja otrok, učencev in dijakov migrantov v sistem vzgoje in izobraževanja v Republiki Sloveniji (maj 2007)</a:t>
            </a:r>
          </a:p>
          <a:p>
            <a:pPr>
              <a:buNone/>
            </a:pPr>
            <a:endParaRPr lang="en-US" dirty="0">
              <a:latin typeface="Calibri" pitchFamily="34" charset="0"/>
            </a:endParaRPr>
          </a:p>
        </p:txBody>
      </p:sp>
      <p:sp>
        <p:nvSpPr>
          <p:cNvPr id="8" name="PoljeZBesedilom 7"/>
          <p:cNvSpPr txBox="1"/>
          <p:nvPr/>
        </p:nvSpPr>
        <p:spPr>
          <a:xfrm>
            <a:off x="533400" y="3657600"/>
            <a:ext cx="7696200" cy="553998"/>
          </a:xfrm>
          <a:prstGeom prst="rect">
            <a:avLst/>
          </a:prstGeom>
          <a:noFill/>
        </p:spPr>
        <p:txBody>
          <a:bodyPr wrap="square" rtlCol="0">
            <a:spAutoFit/>
          </a:bodyPr>
          <a:lstStyle/>
          <a:p>
            <a:pPr>
              <a:buNone/>
            </a:pPr>
            <a:r>
              <a:rPr lang="sl-SI" dirty="0" smtClean="0">
                <a:latin typeface="Calibri" pitchFamily="34" charset="0"/>
              </a:rPr>
              <a:t>“Sprejeto na kolegiju ministra”</a:t>
            </a:r>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jeZBesedilom 3"/>
          <p:cNvSpPr txBox="1"/>
          <p:nvPr/>
        </p:nvSpPr>
        <p:spPr>
          <a:xfrm>
            <a:off x="609600" y="381000"/>
            <a:ext cx="7848600" cy="553998"/>
          </a:xfrm>
          <a:prstGeom prst="rect">
            <a:avLst/>
          </a:prstGeom>
          <a:noFill/>
        </p:spPr>
        <p:txBody>
          <a:bodyPr wrap="square" rtlCol="0">
            <a:spAutoFit/>
          </a:bodyPr>
          <a:lstStyle/>
          <a:p>
            <a:pPr>
              <a:buNone/>
            </a:pPr>
            <a:r>
              <a:rPr lang="sl-SI" dirty="0" smtClean="0">
                <a:latin typeface="+mj-lt"/>
              </a:rPr>
              <a:t>Odpiranje oči II:</a:t>
            </a:r>
            <a:endParaRPr lang="en-US" dirty="0">
              <a:latin typeface="+mj-lt"/>
            </a:endParaRPr>
          </a:p>
        </p:txBody>
      </p:sp>
      <p:sp>
        <p:nvSpPr>
          <p:cNvPr id="7" name="PoljeZBesedilom 6"/>
          <p:cNvSpPr txBox="1"/>
          <p:nvPr/>
        </p:nvSpPr>
        <p:spPr>
          <a:xfrm>
            <a:off x="533400" y="1371600"/>
            <a:ext cx="7696200" cy="553998"/>
          </a:xfrm>
          <a:prstGeom prst="rect">
            <a:avLst/>
          </a:prstGeom>
          <a:noFill/>
        </p:spPr>
        <p:txBody>
          <a:bodyPr wrap="square" rtlCol="0">
            <a:spAutoFit/>
          </a:bodyPr>
          <a:lstStyle/>
          <a:p>
            <a:pPr>
              <a:buNone/>
            </a:pPr>
            <a:r>
              <a:rPr lang="sl-SI" dirty="0" smtClean="0">
                <a:latin typeface="Calibri" pitchFamily="34" charset="0"/>
              </a:rPr>
              <a:t>Uredba o integraciji tujcev (2008)</a:t>
            </a:r>
            <a:endParaRPr lang="en-US" dirty="0">
              <a:latin typeface="Calibri" pitchFamily="34" charset="0"/>
            </a:endParaRPr>
          </a:p>
        </p:txBody>
      </p:sp>
      <p:sp>
        <p:nvSpPr>
          <p:cNvPr id="8" name="PoljeZBesedilom 7"/>
          <p:cNvSpPr txBox="1"/>
          <p:nvPr/>
        </p:nvSpPr>
        <p:spPr>
          <a:xfrm>
            <a:off x="533400" y="2514600"/>
            <a:ext cx="7696200" cy="1569660"/>
          </a:xfrm>
          <a:prstGeom prst="rect">
            <a:avLst/>
          </a:prstGeom>
          <a:noFill/>
        </p:spPr>
        <p:txBody>
          <a:bodyPr wrap="square" rtlCol="0">
            <a:spAutoFit/>
          </a:bodyPr>
          <a:lstStyle/>
          <a:p>
            <a:pPr>
              <a:buNone/>
            </a:pPr>
            <a:r>
              <a:rPr lang="sl-SI" dirty="0" smtClean="0">
                <a:latin typeface="Calibri" pitchFamily="34" charset="0"/>
              </a:rPr>
              <a:t>Uredba o spremembah in dopolnitvah Uredbe o integraciji tujcev (2010)</a:t>
            </a:r>
          </a:p>
          <a:p>
            <a:pPr>
              <a:buNone/>
            </a:pPr>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Rob">
  <a:themeElements>
    <a:clrScheme name="Rob 10">
      <a:dk1>
        <a:srgbClr val="000000"/>
      </a:dk1>
      <a:lt1>
        <a:srgbClr val="FFFFFF"/>
      </a:lt1>
      <a:dk2>
        <a:srgbClr val="003399"/>
      </a:dk2>
      <a:lt2>
        <a:srgbClr val="666699"/>
      </a:lt2>
      <a:accent1>
        <a:srgbClr val="00CC00"/>
      </a:accent1>
      <a:accent2>
        <a:srgbClr val="4C6D4E"/>
      </a:accent2>
      <a:accent3>
        <a:srgbClr val="FFFFFF"/>
      </a:accent3>
      <a:accent4>
        <a:srgbClr val="000000"/>
      </a:accent4>
      <a:accent5>
        <a:srgbClr val="AAE2AA"/>
      </a:accent5>
      <a:accent6>
        <a:srgbClr val="446246"/>
      </a:accent6>
      <a:hlink>
        <a:srgbClr val="4C6D80"/>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xmlns:r="http://schemas.openxmlformats.org/officeDocument/2006/relationships" r:embed="rId1"/>
          </a:buBlip>
          <a:tabLst/>
          <a:defRPr kumimoji="0" lang="sl-SI" sz="3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Tx/>
          <a:buFont typeface="Wingdings" pitchFamily="2" charset="2"/>
          <a:buBlip>
            <a:blip xmlns:r="http://schemas.openxmlformats.org/officeDocument/2006/relationships" r:embed="rId1"/>
          </a:buBlip>
          <a:tabLst/>
          <a:defRPr kumimoji="0" lang="sl-SI" sz="3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Rob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ob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ob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Rob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ob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Rob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Rob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Rob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Rob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Rob 10">
        <a:dk1>
          <a:srgbClr val="000000"/>
        </a:dk1>
        <a:lt1>
          <a:srgbClr val="FFFFFF"/>
        </a:lt1>
        <a:dk2>
          <a:srgbClr val="003399"/>
        </a:dk2>
        <a:lt2>
          <a:srgbClr val="666699"/>
        </a:lt2>
        <a:accent1>
          <a:srgbClr val="00CC00"/>
        </a:accent1>
        <a:accent2>
          <a:srgbClr val="4C6D4E"/>
        </a:accent2>
        <a:accent3>
          <a:srgbClr val="FFFFFF"/>
        </a:accent3>
        <a:accent4>
          <a:srgbClr val="000000"/>
        </a:accent4>
        <a:accent5>
          <a:srgbClr val="AAE2A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2171</TotalTime>
  <Words>504</Words>
  <Application>Microsoft Office PowerPoint</Application>
  <PresentationFormat>Diaprojekcija na zaslonu (4:3)</PresentationFormat>
  <Paragraphs>86</Paragraphs>
  <Slides>18</Slides>
  <Notes>1</Notes>
  <HiddenSlides>0</HiddenSlides>
  <MMClips>0</MMClips>
  <ScaleCrop>false</ScaleCrop>
  <HeadingPairs>
    <vt:vector size="4" baseType="variant">
      <vt:variant>
        <vt:lpstr>Tema</vt:lpstr>
      </vt:variant>
      <vt:variant>
        <vt:i4>1</vt:i4>
      </vt:variant>
      <vt:variant>
        <vt:lpstr>Naslovi diapozitivov</vt:lpstr>
      </vt:variant>
      <vt:variant>
        <vt:i4>18</vt:i4>
      </vt:variant>
    </vt:vector>
  </HeadingPairs>
  <TitlesOfParts>
    <vt:vector size="19" baseType="lpstr">
      <vt:lpstr>Rob</vt:lpstr>
      <vt:lpstr>Prišel, gledal, molčal? Priseljenci in jezikovna politika  Zaključna konferenca projekta Uspešno vključevanje otrok, učencev in dijakov migrantov v vzgojo in izobraževanje</vt:lpstr>
      <vt:lpstr>Diapozitiv 2</vt:lpstr>
      <vt:lpstr>Diapozitiv 3</vt:lpstr>
      <vt:lpstr>Diapozitiv 4</vt:lpstr>
      <vt:lpstr>Diapozitiv 5</vt:lpstr>
      <vt:lpstr>Diapozitiv 6</vt:lpstr>
      <vt:lpstr>Diapozitiv 7</vt:lpstr>
      <vt:lpstr>Diapozitiv 8</vt:lpstr>
      <vt:lpstr>Diapozitiv 9</vt:lpstr>
      <vt:lpstr>Diapozitiv 10</vt:lpstr>
      <vt:lpstr>Diapozitiv 11</vt:lpstr>
      <vt:lpstr>Diapozitiv 12</vt:lpstr>
      <vt:lpstr>Diapozitiv 13</vt:lpstr>
      <vt:lpstr>Diapozitiv 14</vt:lpstr>
      <vt:lpstr>Diapozitiv 15</vt:lpstr>
      <vt:lpstr>Diapozitiv 16</vt:lpstr>
      <vt:lpstr>Diapozitiv 17</vt:lpstr>
      <vt:lpstr>Diapozitiv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dc:creator>
  <cp:lastModifiedBy>Marko</cp:lastModifiedBy>
  <cp:revision>296</cp:revision>
  <cp:lastPrinted>1601-01-01T00:00:00Z</cp:lastPrinted>
  <dcterms:created xsi:type="dcterms:W3CDTF">1601-01-01T00:00:00Z</dcterms:created>
  <dcterms:modified xsi:type="dcterms:W3CDTF">2010-12-17T06:25:38Z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